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57" r:id="rId3"/>
    <p:sldId id="312" r:id="rId4"/>
    <p:sldId id="266" r:id="rId5"/>
    <p:sldId id="313" r:id="rId6"/>
    <p:sldId id="315" r:id="rId7"/>
    <p:sldId id="314" r:id="rId8"/>
    <p:sldId id="316" r:id="rId9"/>
    <p:sldId id="317" r:id="rId10"/>
    <p:sldId id="267" r:id="rId11"/>
    <p:sldId id="268" r:id="rId12"/>
    <p:sldId id="269" r:id="rId13"/>
    <p:sldId id="270" r:id="rId14"/>
    <p:sldId id="271" r:id="rId15"/>
    <p:sldId id="272" r:id="rId16"/>
    <p:sldId id="273" r:id="rId17"/>
    <p:sldId id="274" r:id="rId18"/>
    <p:sldId id="318" r:id="rId19"/>
    <p:sldId id="275" r:id="rId20"/>
    <p:sldId id="319" r:id="rId21"/>
    <p:sldId id="320" r:id="rId22"/>
    <p:sldId id="276" r:id="rId23"/>
    <p:sldId id="277" r:id="rId24"/>
    <p:sldId id="321" r:id="rId25"/>
    <p:sldId id="322" r:id="rId26"/>
    <p:sldId id="323" r:id="rId27"/>
    <p:sldId id="324" r:id="rId28"/>
    <p:sldId id="278" r:id="rId29"/>
    <p:sldId id="279" r:id="rId30"/>
    <p:sldId id="280" r:id="rId31"/>
    <p:sldId id="325" r:id="rId32"/>
    <p:sldId id="326" r:id="rId33"/>
    <p:sldId id="281" r:id="rId34"/>
    <p:sldId id="282" r:id="rId35"/>
    <p:sldId id="327" r:id="rId36"/>
    <p:sldId id="328" r:id="rId37"/>
    <p:sldId id="329" r:id="rId38"/>
    <p:sldId id="330" r:id="rId39"/>
    <p:sldId id="283" r:id="rId40"/>
    <p:sldId id="284" r:id="rId41"/>
    <p:sldId id="331" r:id="rId42"/>
    <p:sldId id="285" r:id="rId43"/>
    <p:sldId id="286" r:id="rId44"/>
    <p:sldId id="287" r:id="rId45"/>
    <p:sldId id="288" r:id="rId46"/>
    <p:sldId id="289" r:id="rId47"/>
    <p:sldId id="290" r:id="rId48"/>
    <p:sldId id="332" r:id="rId49"/>
    <p:sldId id="291" r:id="rId50"/>
    <p:sldId id="292" r:id="rId51"/>
    <p:sldId id="293" r:id="rId52"/>
    <p:sldId id="333" r:id="rId53"/>
    <p:sldId id="294" r:id="rId54"/>
    <p:sldId id="295" r:id="rId55"/>
    <p:sldId id="334" r:id="rId56"/>
    <p:sldId id="335" r:id="rId57"/>
    <p:sldId id="336" r:id="rId58"/>
    <p:sldId id="337" r:id="rId59"/>
    <p:sldId id="296" r:id="rId60"/>
    <p:sldId id="338" r:id="rId61"/>
    <p:sldId id="297" r:id="rId62"/>
    <p:sldId id="339" r:id="rId63"/>
    <p:sldId id="340" r:id="rId64"/>
    <p:sldId id="341" r:id="rId65"/>
    <p:sldId id="342" r:id="rId66"/>
    <p:sldId id="298" r:id="rId67"/>
    <p:sldId id="299"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1944" autoAdjust="0"/>
  </p:normalViewPr>
  <p:slideViewPr>
    <p:cSldViewPr>
      <p:cViewPr varScale="1">
        <p:scale>
          <a:sx n="72" d="100"/>
          <a:sy n="72" d="100"/>
        </p:scale>
        <p:origin x="-1762" y="-96"/>
      </p:cViewPr>
      <p:guideLst>
        <p:guide orient="horz" pos="2160"/>
        <p:guide pos="2880"/>
      </p:guideLst>
    </p:cSldViewPr>
  </p:slideViewPr>
  <p:notesTextViewPr>
    <p:cViewPr>
      <p:scale>
        <a:sx n="1" d="1"/>
        <a:sy n="1" d="1"/>
      </p:scale>
      <p:origin x="0" y="0"/>
    </p:cViewPr>
  </p:notesTextViewPr>
  <p:sorterViewPr>
    <p:cViewPr>
      <p:scale>
        <a:sx n="90" d="100"/>
        <a:sy n="90" d="100"/>
      </p:scale>
      <p:origin x="0" y="972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C88D02-05DE-46A8-AFAB-DB12F2D77CD8}" type="datetimeFigureOut">
              <a:rPr lang="en-US" smtClean="0"/>
              <a:t>12/31/2012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45232F-B1A4-4F92-8AF9-62A46E3B9591}" type="slidenum">
              <a:rPr lang="en-US" smtClean="0"/>
              <a:t>‹#›</a:t>
            </a:fld>
            <a:endParaRPr lang="en-US"/>
          </a:p>
        </p:txBody>
      </p:sp>
    </p:spTree>
    <p:extLst>
      <p:ext uri="{BB962C8B-B14F-4D97-AF65-F5344CB8AC3E}">
        <p14:creationId xmlns:p14="http://schemas.microsoft.com/office/powerpoint/2010/main" val="2904409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questions that we want to be able to answer.</a:t>
            </a:r>
            <a:endParaRPr lang="en-US" dirty="0"/>
          </a:p>
        </p:txBody>
      </p:sp>
      <p:sp>
        <p:nvSpPr>
          <p:cNvPr id="4" name="Slide Number Placeholder 3"/>
          <p:cNvSpPr>
            <a:spLocks noGrp="1"/>
          </p:cNvSpPr>
          <p:nvPr>
            <p:ph type="sldNum" sz="quarter" idx="10"/>
          </p:nvPr>
        </p:nvSpPr>
        <p:spPr/>
        <p:txBody>
          <a:bodyPr/>
          <a:lstStyle/>
          <a:p>
            <a:fld id="{4F45232F-B1A4-4F92-8AF9-62A46E3B9591}" type="slidenum">
              <a:rPr lang="en-US" smtClean="0"/>
              <a:t>6</a:t>
            </a:fld>
            <a:endParaRPr lang="en-US"/>
          </a:p>
        </p:txBody>
      </p:sp>
    </p:spTree>
    <p:extLst>
      <p:ext uri="{BB962C8B-B14F-4D97-AF65-F5344CB8AC3E}">
        <p14:creationId xmlns:p14="http://schemas.microsoft.com/office/powerpoint/2010/main" val="559708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Display filter:</a:t>
            </a:r>
            <a:r>
              <a:rPr lang="en-US" baseline="0" dirty="0" smtClean="0"/>
              <a:t> </a:t>
            </a:r>
            <a:r>
              <a:rPr lang="en-US" baseline="0" dirty="0" err="1" smtClean="0"/>
              <a:t>aim_messaging.channelid</a:t>
            </a:r>
            <a:r>
              <a:rPr lang="en-US" baseline="0" dirty="0" smtClean="0"/>
              <a:t>==0x0002</a:t>
            </a:r>
          </a:p>
          <a:p>
            <a:r>
              <a:rPr lang="en-US" baseline="0" dirty="0" smtClean="0"/>
              <a:t>This filter will pick out the channel 2 ICBM messages (figure 4-14)</a:t>
            </a:r>
            <a:endParaRPr lang="en-US" dirty="0"/>
          </a:p>
        </p:txBody>
      </p:sp>
      <p:sp>
        <p:nvSpPr>
          <p:cNvPr id="4" name="Slide Number Placeholder 3"/>
          <p:cNvSpPr>
            <a:spLocks noGrp="1"/>
          </p:cNvSpPr>
          <p:nvPr>
            <p:ph type="sldNum" sz="quarter" idx="10"/>
          </p:nvPr>
        </p:nvSpPr>
        <p:spPr/>
        <p:txBody>
          <a:bodyPr/>
          <a:lstStyle/>
          <a:p>
            <a:fld id="{4F45232F-B1A4-4F92-8AF9-62A46E3B9591}" type="slidenum">
              <a:rPr lang="en-US" smtClean="0"/>
              <a:t>27</a:t>
            </a:fld>
            <a:endParaRPr lang="en-US"/>
          </a:p>
        </p:txBody>
      </p:sp>
    </p:spTree>
    <p:extLst>
      <p:ext uri="{BB962C8B-B14F-4D97-AF65-F5344CB8AC3E}">
        <p14:creationId xmlns:p14="http://schemas.microsoft.com/office/powerpoint/2010/main" val="3642889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from previous analysis that port</a:t>
            </a:r>
            <a:r>
              <a:rPr lang="en-US" baseline="0" dirty="0" smtClean="0"/>
              <a:t> 5190 was used to transfer the file “recipe.docx”. This </a:t>
            </a:r>
            <a:r>
              <a:rPr lang="en-US" baseline="0" dirty="0" err="1" smtClean="0"/>
              <a:t>tshark</a:t>
            </a:r>
            <a:r>
              <a:rPr lang="en-US" baseline="0" dirty="0" smtClean="0"/>
              <a:t> output confirms that 1,042 bytes were transferred in that conversation.</a:t>
            </a:r>
            <a:endParaRPr lang="en-US" dirty="0"/>
          </a:p>
        </p:txBody>
      </p:sp>
      <p:sp>
        <p:nvSpPr>
          <p:cNvPr id="4" name="Slide Number Placeholder 3"/>
          <p:cNvSpPr>
            <a:spLocks noGrp="1"/>
          </p:cNvSpPr>
          <p:nvPr>
            <p:ph type="sldNum" sz="quarter" idx="10"/>
          </p:nvPr>
        </p:nvSpPr>
        <p:spPr/>
        <p:txBody>
          <a:bodyPr/>
          <a:lstStyle/>
          <a:p>
            <a:fld id="{4F45232F-B1A4-4F92-8AF9-62A46E3B9591}" type="slidenum">
              <a:rPr lang="en-US" smtClean="0"/>
              <a:t>36</a:t>
            </a:fld>
            <a:endParaRPr lang="en-US"/>
          </a:p>
        </p:txBody>
      </p:sp>
    </p:spTree>
    <p:extLst>
      <p:ext uri="{BB962C8B-B14F-4D97-AF65-F5344CB8AC3E}">
        <p14:creationId xmlns:p14="http://schemas.microsoft.com/office/powerpoint/2010/main" val="4153052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filenames provide the source</a:t>
            </a:r>
            <a:r>
              <a:rPr lang="en-US" baseline="0" dirty="0" smtClean="0"/>
              <a:t> IP and port and the destination IP and port, as well as the direction communication is flowing in the files.</a:t>
            </a:r>
          </a:p>
          <a:p>
            <a:r>
              <a:rPr lang="en-US" baseline="0" dirty="0" smtClean="0"/>
              <a:t>This can also be done in Wireshark.</a:t>
            </a:r>
            <a:endParaRPr lang="en-US" dirty="0"/>
          </a:p>
        </p:txBody>
      </p:sp>
      <p:sp>
        <p:nvSpPr>
          <p:cNvPr id="4" name="Slide Number Placeholder 3"/>
          <p:cNvSpPr>
            <a:spLocks noGrp="1"/>
          </p:cNvSpPr>
          <p:nvPr>
            <p:ph type="sldNum" sz="quarter" idx="10"/>
          </p:nvPr>
        </p:nvSpPr>
        <p:spPr/>
        <p:txBody>
          <a:bodyPr/>
          <a:lstStyle/>
          <a:p>
            <a:fld id="{4F45232F-B1A4-4F92-8AF9-62A46E3B9591}" type="slidenum">
              <a:rPr lang="en-US" smtClean="0"/>
              <a:t>38</a:t>
            </a:fld>
            <a:endParaRPr lang="en-US"/>
          </a:p>
        </p:txBody>
      </p:sp>
    </p:spTree>
    <p:extLst>
      <p:ext uri="{BB962C8B-B14F-4D97-AF65-F5344CB8AC3E}">
        <p14:creationId xmlns:p14="http://schemas.microsoft.com/office/powerpoint/2010/main" val="1930584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2616 methods:</a:t>
            </a:r>
          </a:p>
          <a:p>
            <a:pPr marL="228600" indent="-228600">
              <a:buAutoNum type="arabicPeriod"/>
            </a:pPr>
            <a:r>
              <a:rPr lang="en-US" dirty="0" smtClean="0"/>
              <a:t>OPTIONS</a:t>
            </a:r>
            <a:r>
              <a:rPr lang="en-US" baseline="0" dirty="0" smtClean="0"/>
              <a:t> – obtain information about communicating with the remote server</a:t>
            </a:r>
          </a:p>
          <a:p>
            <a:pPr marL="228600" indent="-228600">
              <a:buAutoNum type="arabicPeriod"/>
            </a:pPr>
            <a:r>
              <a:rPr lang="en-US" baseline="0" dirty="0" smtClean="0"/>
              <a:t>GET – retrieve the information identified by the URI.</a:t>
            </a:r>
          </a:p>
          <a:p>
            <a:pPr marL="228600" indent="-228600">
              <a:buAutoNum type="arabicPeriod"/>
            </a:pPr>
            <a:r>
              <a:rPr lang="en-US" baseline="0" dirty="0" smtClean="0"/>
              <a:t>HEAD – retrieve the information identified by the URI, without returning the message-body. Helpful for URI validation and debugging.</a:t>
            </a:r>
          </a:p>
          <a:p>
            <a:pPr marL="228600" indent="-228600">
              <a:buAutoNum type="arabicPeriod"/>
            </a:pPr>
            <a:r>
              <a:rPr lang="en-US" baseline="0" dirty="0" smtClean="0"/>
              <a:t>POST -  send data to the resource specified by the URI for processing.</a:t>
            </a:r>
          </a:p>
          <a:p>
            <a:pPr marL="228600" indent="-228600">
              <a:buAutoNum type="arabicPeriod"/>
            </a:pPr>
            <a:r>
              <a:rPr lang="en-US" baseline="0" dirty="0" smtClean="0"/>
              <a:t>PUT – upload information to be stored under the specified URI.</a:t>
            </a:r>
          </a:p>
          <a:p>
            <a:pPr marL="228600" indent="-228600">
              <a:buAutoNum type="arabicPeriod"/>
            </a:pPr>
            <a:r>
              <a:rPr lang="en-US" baseline="0" dirty="0" smtClean="0"/>
              <a:t>DELETE – delete the resource specified by the URI.</a:t>
            </a:r>
          </a:p>
          <a:p>
            <a:pPr marL="228600" indent="-228600">
              <a:buAutoNum type="arabicPeriod"/>
            </a:pPr>
            <a:r>
              <a:rPr lang="en-US" baseline="0" dirty="0" smtClean="0"/>
              <a:t>TRACE – echo a request message back to the client. Helpful for debugging (can also facilitate cross-site scripting attacks).</a:t>
            </a:r>
          </a:p>
          <a:p>
            <a:pPr marL="228600" indent="-228600">
              <a:buAutoNum type="arabicPeriod"/>
            </a:pPr>
            <a:r>
              <a:rPr lang="en-US" baseline="0" dirty="0" smtClean="0"/>
              <a:t>CONNECT – reserved “for use with a proxy that can dynamically switch to being a tunnel.”</a:t>
            </a:r>
            <a:endParaRPr lang="en-US" dirty="0"/>
          </a:p>
        </p:txBody>
      </p:sp>
      <p:sp>
        <p:nvSpPr>
          <p:cNvPr id="4" name="Slide Number Placeholder 3"/>
          <p:cNvSpPr>
            <a:spLocks noGrp="1"/>
          </p:cNvSpPr>
          <p:nvPr>
            <p:ph type="sldNum" sz="quarter" idx="10"/>
          </p:nvPr>
        </p:nvSpPr>
        <p:spPr/>
        <p:txBody>
          <a:bodyPr/>
          <a:lstStyle/>
          <a:p>
            <a:fld id="{4F45232F-B1A4-4F92-8AF9-62A46E3B9591}" type="slidenum">
              <a:rPr lang="en-US" smtClean="0"/>
              <a:t>56</a:t>
            </a:fld>
            <a:endParaRPr lang="en-US"/>
          </a:p>
        </p:txBody>
      </p:sp>
    </p:spTree>
    <p:extLst>
      <p:ext uri="{BB962C8B-B14F-4D97-AF65-F5344CB8AC3E}">
        <p14:creationId xmlns:p14="http://schemas.microsoft.com/office/powerpoint/2010/main" val="2103601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smtClean="0"/>
              <a:t>Mail User Agent (MUA) – end-user’s mail client</a:t>
            </a:r>
          </a:p>
          <a:p>
            <a:pPr marL="228600" lvl="0" indent="-228600">
              <a:buFont typeface="+mj-lt"/>
              <a:buAutoNum type="arabicPeriod"/>
            </a:pPr>
            <a:r>
              <a:rPr lang="en-US" dirty="0" smtClean="0"/>
              <a:t>Mail Submission agent (MSA) – Handles local mail submission</a:t>
            </a:r>
          </a:p>
          <a:p>
            <a:pPr marL="228600" lvl="0" indent="-228600">
              <a:buFont typeface="+mj-lt"/>
              <a:buAutoNum type="arabicPeriod"/>
            </a:pPr>
            <a:r>
              <a:rPr lang="en-US" dirty="0" smtClean="0"/>
              <a:t>Mail Transfer Agent (MTA) – Transfers mail between mail servers</a:t>
            </a:r>
          </a:p>
          <a:p>
            <a:pPr marL="228600" lvl="0" indent="-228600">
              <a:buFont typeface="+mj-lt"/>
              <a:buAutoNum type="arabicPeriod"/>
            </a:pPr>
            <a:r>
              <a:rPr lang="en-US" dirty="0" smtClean="0"/>
              <a:t>Mail </a:t>
            </a:r>
            <a:r>
              <a:rPr lang="en-US" dirty="0" err="1" smtClean="0"/>
              <a:t>eXchanger</a:t>
            </a:r>
            <a:r>
              <a:rPr lang="en-US" dirty="0" smtClean="0"/>
              <a:t> (MX) – Accepts incoming messages for</a:t>
            </a:r>
            <a:r>
              <a:rPr lang="en-US" baseline="0" dirty="0" smtClean="0"/>
              <a:t> a domain</a:t>
            </a:r>
            <a:endParaRPr lang="en-US" dirty="0" smtClean="0"/>
          </a:p>
          <a:p>
            <a:pPr marL="228600" lvl="0" indent="-228600">
              <a:buFont typeface="+mj-lt"/>
              <a:buAutoNum type="arabicPeriod"/>
            </a:pPr>
            <a:r>
              <a:rPr lang="en-US" dirty="0" smtClean="0"/>
              <a:t>Mail Delivery Agent (MDA) – Handles local mail delivery</a:t>
            </a:r>
          </a:p>
          <a:p>
            <a:endParaRPr lang="en-US" dirty="0"/>
          </a:p>
        </p:txBody>
      </p:sp>
      <p:sp>
        <p:nvSpPr>
          <p:cNvPr id="4" name="Slide Number Placeholder 3"/>
          <p:cNvSpPr>
            <a:spLocks noGrp="1"/>
          </p:cNvSpPr>
          <p:nvPr>
            <p:ph type="sldNum" sz="quarter" idx="10"/>
          </p:nvPr>
        </p:nvSpPr>
        <p:spPr/>
        <p:txBody>
          <a:bodyPr/>
          <a:lstStyle/>
          <a:p>
            <a:fld id="{4F45232F-B1A4-4F92-8AF9-62A46E3B9591}" type="slidenum">
              <a:rPr lang="en-US" smtClean="0"/>
              <a:t>60</a:t>
            </a:fld>
            <a:endParaRPr lang="en-US"/>
          </a:p>
        </p:txBody>
      </p:sp>
    </p:spTree>
    <p:extLst>
      <p:ext uri="{BB962C8B-B14F-4D97-AF65-F5344CB8AC3E}">
        <p14:creationId xmlns:p14="http://schemas.microsoft.com/office/powerpoint/2010/main" val="164712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2920559B-5F9C-4E5E-B9CD-9AA8B57E300C}" type="datetimeFigureOut">
              <a:rPr lang="en-US" smtClean="0"/>
              <a:t>12/31/2012</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FCF0D31-B3D4-4CA8-A6ED-7DC82A66110E}" type="slidenum">
              <a:rPr lang="en-US" smtClean="0"/>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20559B-5F9C-4E5E-B9CD-9AA8B57E300C}" type="datetimeFigureOut">
              <a:rPr lang="en-US" smtClean="0"/>
              <a:t>12/31/2012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CF0D31-B3D4-4CA8-A6ED-7DC82A66110E}"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7FCF0D31-B3D4-4CA8-A6ED-7DC82A66110E}" type="slidenum">
              <a:rPr lang="en-US" smtClean="0"/>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920559B-5F9C-4E5E-B9CD-9AA8B57E300C}" type="datetimeFigureOut">
              <a:rPr lang="en-US" smtClean="0"/>
              <a:t>12/31/2012</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920559B-5F9C-4E5E-B9CD-9AA8B57E300C}" type="datetimeFigureOut">
              <a:rPr lang="en-US" smtClean="0"/>
              <a:t>12/31/2012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7FCF0D31-B3D4-4CA8-A6ED-7DC82A66110E}" type="slidenum">
              <a:rPr lang="en-US" smtClean="0"/>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2920559B-5F9C-4E5E-B9CD-9AA8B57E300C}" type="datetimeFigureOut">
              <a:rPr lang="en-US" smtClean="0"/>
              <a:t>12/31/2012</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7FCF0D31-B3D4-4CA8-A6ED-7DC82A66110E}" type="slidenum">
              <a:rPr lang="en-US" smtClean="0"/>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2920559B-5F9C-4E5E-B9CD-9AA8B57E300C}" type="datetimeFigureOut">
              <a:rPr lang="en-US" smtClean="0"/>
              <a:t>12/31/2012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CF0D31-B3D4-4CA8-A6ED-7DC82A66110E}" type="slidenum">
              <a:rPr lang="en-US" smtClean="0"/>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2920559B-5F9C-4E5E-B9CD-9AA8B57E300C}" type="datetimeFigureOut">
              <a:rPr lang="en-US" smtClean="0"/>
              <a:t>12/31/2012</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7FCF0D31-B3D4-4CA8-A6ED-7DC82A66110E}" type="slidenum">
              <a:rPr lang="en-US" smtClean="0"/>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920559B-5F9C-4E5E-B9CD-9AA8B57E300C}" type="datetimeFigureOut">
              <a:rPr lang="en-US" smtClean="0"/>
              <a:t>12/31/2012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7FCF0D31-B3D4-4CA8-A6ED-7DC82A66110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2920559B-5F9C-4E5E-B9CD-9AA8B57E300C}" type="datetimeFigureOut">
              <a:rPr lang="en-US" smtClean="0"/>
              <a:t>12/31/2012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7FCF0D31-B3D4-4CA8-A6ED-7DC82A66110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7FCF0D31-B3D4-4CA8-A6ED-7DC82A66110E}" type="slidenum">
              <a:rPr lang="en-US" smtClean="0"/>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2920559B-5F9C-4E5E-B9CD-9AA8B57E300C}" type="datetimeFigureOut">
              <a:rPr lang="en-US" smtClean="0"/>
              <a:t>12/31/2012</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7FCF0D31-B3D4-4CA8-A6ED-7DC82A66110E}" type="slidenum">
              <a:rPr lang="en-US" smtClean="0"/>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2920559B-5F9C-4E5E-B9CD-9AA8B57E300C}" type="datetimeFigureOut">
              <a:rPr lang="en-US" smtClean="0"/>
              <a:t>12/31/2012</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2920559B-5F9C-4E5E-B9CD-9AA8B57E300C}" type="datetimeFigureOut">
              <a:rPr lang="en-US" smtClean="0"/>
              <a:t>12/31/2012</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7FCF0D31-B3D4-4CA8-A6ED-7DC82A66110E}" type="slidenum">
              <a:rPr lang="en-US" smtClean="0"/>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networkminer.sourceforge.net/"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Chapter 4</a:t>
            </a:r>
            <a:endParaRPr lang="en-US" dirty="0"/>
          </a:p>
        </p:txBody>
      </p:sp>
      <p:sp>
        <p:nvSpPr>
          <p:cNvPr id="2" name="Title 1"/>
          <p:cNvSpPr>
            <a:spLocks noGrp="1"/>
          </p:cNvSpPr>
          <p:nvPr>
            <p:ph type="ctrTitle"/>
          </p:nvPr>
        </p:nvSpPr>
        <p:spPr/>
        <p:txBody>
          <a:bodyPr/>
          <a:lstStyle/>
          <a:p>
            <a:r>
              <a:rPr lang="en-US" dirty="0" smtClean="0"/>
              <a:t>Packet Analysis</a:t>
            </a:r>
            <a:endParaRPr lang="en-US" dirty="0"/>
          </a:p>
        </p:txBody>
      </p:sp>
    </p:spTree>
    <p:extLst>
      <p:ext uri="{BB962C8B-B14F-4D97-AF65-F5344CB8AC3E}">
        <p14:creationId xmlns:p14="http://schemas.microsoft.com/office/powerpoint/2010/main" val="313184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3075" name="Rectangle 18"/>
          <p:cNvSpPr txBox="1">
            <a:spLocks noChangeArrowheads="1"/>
          </p:cNvSpPr>
          <p:nvPr/>
        </p:nvSpPr>
        <p:spPr bwMode="auto">
          <a:xfrm>
            <a:off x="163513" y="5681663"/>
            <a:ext cx="858202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  </a:t>
            </a:r>
            <a:r>
              <a:rPr lang="en-IN" sz="1400"/>
              <a:t>IP protocol details displayed within Wireshark. Notice that the IP packet contains information about the encapsulated protocol (in this case, 0x06, or TCP).</a:t>
            </a:r>
          </a:p>
        </p:txBody>
      </p:sp>
      <p:pic>
        <p:nvPicPr>
          <p:cNvPr id="3077" name="Picture 5" descr="Wireshark-Protocol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0688" y="568325"/>
            <a:ext cx="5762625" cy="4792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4099" name="Rectangle 18"/>
          <p:cNvSpPr txBox="1">
            <a:spLocks noChangeArrowheads="1"/>
          </p:cNvSpPr>
          <p:nvPr/>
        </p:nvSpPr>
        <p:spPr bwMode="auto">
          <a:xfrm>
            <a:off x="163513" y="5681663"/>
            <a:ext cx="858202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4.3  </a:t>
            </a:r>
            <a:r>
              <a:rPr lang="en-IN" sz="1400"/>
              <a:t>UDP Protocol Details displayed within Wireshark. Notice that Wireshark automatically associates the UDP port, 123, with its IANA-assigned default service, NTP.</a:t>
            </a:r>
          </a:p>
        </p:txBody>
      </p:sp>
      <p:pic>
        <p:nvPicPr>
          <p:cNvPr id="4101" name="Picture 5" descr="Wireshark-Port-N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563563"/>
            <a:ext cx="7235825" cy="4686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5123" name="Rectangle 18"/>
          <p:cNvSpPr txBox="1">
            <a:spLocks noChangeArrowheads="1"/>
          </p:cNvSpPr>
          <p:nvPr/>
        </p:nvSpPr>
        <p:spPr bwMode="auto">
          <a:xfrm>
            <a:off x="163513" y="5492750"/>
            <a:ext cx="858202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4.4  </a:t>
            </a:r>
            <a:r>
              <a:rPr lang="en-IN" sz="1400"/>
              <a:t>TCP packet details displayed within Wireshark. Notice that Wireshark automatically associates TCP port 443 with its IANA-assigned default service, HTTPS. However, this interpretation is INCORRECT (as evidenced by the fact that the packet contents are not encrypted, and no protocol details are displayed under the heading “Secure Socket Layer”).</a:t>
            </a:r>
          </a:p>
        </p:txBody>
      </p:sp>
      <p:pic>
        <p:nvPicPr>
          <p:cNvPr id="5128" name="Picture 8" descr="Wireshark-Port-Num-Wro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8650" y="366713"/>
            <a:ext cx="5346700" cy="4884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6147" name="Rectangle 18"/>
          <p:cNvSpPr txBox="1">
            <a:spLocks noChangeArrowheads="1"/>
          </p:cNvSpPr>
          <p:nvPr/>
        </p:nvSpPr>
        <p:spPr bwMode="auto">
          <a:xfrm>
            <a:off x="163513" y="5689600"/>
            <a:ext cx="8582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4.5  </a:t>
            </a:r>
            <a:r>
              <a:rPr lang="en-IN" sz="1400"/>
              <a:t>Illustration of the OFT protocol used to transfer files through AIM.</a:t>
            </a:r>
          </a:p>
        </p:txBody>
      </p:sp>
      <p:pic>
        <p:nvPicPr>
          <p:cNvPr id="6149" name="Picture 5" descr="OF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1771650"/>
            <a:ext cx="6381750" cy="2433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7171" name="Rectangle 18"/>
          <p:cNvSpPr txBox="1">
            <a:spLocks noChangeArrowheads="1"/>
          </p:cNvSpPr>
          <p:nvPr/>
        </p:nvSpPr>
        <p:spPr bwMode="auto">
          <a:xfrm>
            <a:off x="163513" y="5689600"/>
            <a:ext cx="8582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4.6  </a:t>
            </a:r>
            <a:r>
              <a:rPr lang="en-IN" sz="1400"/>
              <a:t>Illustration of the OFT2 header structure.</a:t>
            </a:r>
          </a:p>
        </p:txBody>
      </p:sp>
      <p:pic>
        <p:nvPicPr>
          <p:cNvPr id="7173" name="Picture 5" descr="OFT-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1035050"/>
            <a:ext cx="7261225" cy="3744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8195" name="Rectangle 18"/>
          <p:cNvSpPr txBox="1">
            <a:spLocks noChangeArrowheads="1"/>
          </p:cNvSpPr>
          <p:nvPr/>
        </p:nvSpPr>
        <p:spPr bwMode="auto">
          <a:xfrm>
            <a:off x="163513" y="5686425"/>
            <a:ext cx="858202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4.7  </a:t>
            </a:r>
            <a:r>
              <a:rPr lang="en-IN" sz="1400"/>
              <a:t>Frame #112 from “Ann’s Bad AIM.” Notice that Wireshark does not automatically identify a protocol higher than Layer 4 (TCP). However, analysis of the TCP payload shown in the Packet Bytes window reveals structures that correlate with the OSCAR File Transfer protocol.</a:t>
            </a:r>
          </a:p>
        </p:txBody>
      </p:sp>
      <p:pic>
        <p:nvPicPr>
          <p:cNvPr id="8197" name="Picture 5" descr="OF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504825"/>
            <a:ext cx="6170613" cy="4830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9219" name="Rectangle 18"/>
          <p:cNvSpPr txBox="1">
            <a:spLocks noChangeArrowheads="1"/>
          </p:cNvSpPr>
          <p:nvPr/>
        </p:nvSpPr>
        <p:spPr bwMode="auto">
          <a:xfrm>
            <a:off x="163513" y="5686425"/>
            <a:ext cx="858202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4.8  </a:t>
            </a:r>
            <a:r>
              <a:rPr lang="en-IN" sz="1400"/>
              <a:t>Frame #167 from “Ann’s Bad AIM.” Wireshark incorrectly decoded this packet  as “Secure Socket Layer. ”This screenshot illustrates how to use Wireshark’s “Decode As” function to interpret the data as AIM traffic instead.</a:t>
            </a:r>
          </a:p>
        </p:txBody>
      </p:sp>
      <p:pic>
        <p:nvPicPr>
          <p:cNvPr id="9221" name="Picture 5" descr="Wireshark-Decode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38" y="1025525"/>
            <a:ext cx="7578725" cy="3622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0243" name="Rectangle 18"/>
          <p:cNvSpPr txBox="1">
            <a:spLocks noChangeArrowheads="1"/>
          </p:cNvSpPr>
          <p:nvPr/>
        </p:nvSpPr>
        <p:spPr bwMode="auto">
          <a:xfrm>
            <a:off x="163513" y="5686425"/>
            <a:ext cx="858202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4.9  </a:t>
            </a:r>
            <a:r>
              <a:rPr lang="en-IN" sz="1400"/>
              <a:t>In this screenshot, Frame 167 has been decoded as AIM traffic. Notice that extensive details regarding the AIM protocol are now visible, indicating that our selection of AIM as the protocol was probably correct.</a:t>
            </a:r>
          </a:p>
        </p:txBody>
      </p:sp>
      <p:pic>
        <p:nvPicPr>
          <p:cNvPr id="10245" name="Picture 5" descr="Wireshark-Decod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350838"/>
            <a:ext cx="6424613" cy="501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Protocol Analysis Techniques (</a:t>
            </a:r>
            <a:r>
              <a:rPr lang="en-US" dirty="0" err="1" smtClean="0"/>
              <a:t>con’t</a:t>
            </a:r>
            <a:r>
              <a:rPr lang="en-US" dirty="0" smtClean="0"/>
              <a:t>)</a:t>
            </a:r>
            <a:endParaRPr lang="en-US" dirty="0"/>
          </a:p>
        </p:txBody>
      </p:sp>
      <p:sp>
        <p:nvSpPr>
          <p:cNvPr id="3" name="Content Placeholder 2"/>
          <p:cNvSpPr>
            <a:spLocks noGrp="1"/>
          </p:cNvSpPr>
          <p:nvPr>
            <p:ph sz="quarter" idx="1"/>
          </p:nvPr>
        </p:nvSpPr>
        <p:spPr/>
        <p:txBody>
          <a:bodyPr/>
          <a:lstStyle/>
          <a:p>
            <a:r>
              <a:rPr lang="en-US" dirty="0" smtClean="0"/>
              <a:t>Exporting fields (p92-95)</a:t>
            </a:r>
          </a:p>
          <a:p>
            <a:pPr lvl="1"/>
            <a:r>
              <a:rPr lang="en-US" dirty="0" smtClean="0"/>
              <a:t>See Figure 4-10 (next slide)</a:t>
            </a:r>
          </a:p>
          <a:p>
            <a:pPr lvl="1"/>
            <a:r>
              <a:rPr lang="en-US" dirty="0" smtClean="0"/>
              <a:t>The command line shown below extracts frame #112</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3657600"/>
            <a:ext cx="855345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910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1267" name="Rectangle 18"/>
          <p:cNvSpPr txBox="1">
            <a:spLocks noChangeArrowheads="1"/>
          </p:cNvSpPr>
          <p:nvPr/>
        </p:nvSpPr>
        <p:spPr bwMode="auto">
          <a:xfrm>
            <a:off x="163513" y="5686425"/>
            <a:ext cx="858202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4.10  </a:t>
            </a:r>
            <a:r>
              <a:rPr lang="en-IN" sz="1400"/>
              <a:t>In this screenshot, Frame 167 has been decoded as AIM traffic. Wireshark displays</a:t>
            </a:r>
          </a:p>
          <a:p>
            <a:r>
              <a:rPr lang="en-IN" sz="1400"/>
              <a:t>individual fields such as the Message field, along with corresponding bytes, and allows the user</a:t>
            </a:r>
          </a:p>
          <a:p>
            <a:r>
              <a:rPr lang="en-IN" sz="1400"/>
              <a:t>to save the contents of these fields.</a:t>
            </a:r>
          </a:p>
        </p:txBody>
      </p:sp>
      <p:pic>
        <p:nvPicPr>
          <p:cNvPr id="11269" name="Picture 5" descr="Wireshark-Export-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8" y="819150"/>
            <a:ext cx="7273925" cy="4095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Analysis</a:t>
            </a:r>
            <a:endParaRPr lang="en-US" dirty="0"/>
          </a:p>
        </p:txBody>
      </p:sp>
      <p:sp>
        <p:nvSpPr>
          <p:cNvPr id="3" name="Content Placeholder 2"/>
          <p:cNvSpPr>
            <a:spLocks noGrp="1"/>
          </p:cNvSpPr>
          <p:nvPr>
            <p:ph sz="quarter" idx="1"/>
          </p:nvPr>
        </p:nvSpPr>
        <p:spPr/>
        <p:txBody>
          <a:bodyPr/>
          <a:lstStyle/>
          <a:p>
            <a:r>
              <a:rPr lang="en-US" dirty="0" smtClean="0"/>
              <a:t>Where to get information on protocols</a:t>
            </a:r>
          </a:p>
          <a:p>
            <a:pPr lvl="1"/>
            <a:r>
              <a:rPr lang="en-US" dirty="0" smtClean="0"/>
              <a:t>IETF Request for Comments (RFC)</a:t>
            </a:r>
          </a:p>
          <a:p>
            <a:pPr lvl="1"/>
            <a:r>
              <a:rPr lang="en-US" dirty="0" smtClean="0"/>
              <a:t>Other standards bodies</a:t>
            </a:r>
          </a:p>
          <a:p>
            <a:pPr lvl="2"/>
            <a:r>
              <a:rPr lang="en-US" dirty="0" smtClean="0"/>
              <a:t>Institute of Electrical and Electronics Engineers Standards Association (IEEE-SA)</a:t>
            </a:r>
          </a:p>
          <a:p>
            <a:pPr lvl="2"/>
            <a:r>
              <a:rPr lang="en-US" dirty="0" smtClean="0"/>
              <a:t>International Organization for standardization (ISO)</a:t>
            </a:r>
          </a:p>
          <a:p>
            <a:pPr lvl="1"/>
            <a:r>
              <a:rPr lang="en-US" dirty="0" smtClean="0"/>
              <a:t>Vendors</a:t>
            </a:r>
          </a:p>
          <a:p>
            <a:pPr lvl="1"/>
            <a:r>
              <a:rPr lang="en-US" dirty="0" smtClean="0"/>
              <a:t>Researchers </a:t>
            </a:r>
            <a:endParaRPr lang="en-US" dirty="0"/>
          </a:p>
        </p:txBody>
      </p:sp>
    </p:spTree>
    <p:extLst>
      <p:ext uri="{BB962C8B-B14F-4D97-AF65-F5344CB8AC3E}">
        <p14:creationId xmlns:p14="http://schemas.microsoft.com/office/powerpoint/2010/main" val="1086415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Analysis</a:t>
            </a:r>
            <a:endParaRPr lang="en-US" dirty="0"/>
          </a:p>
        </p:txBody>
      </p:sp>
      <p:sp>
        <p:nvSpPr>
          <p:cNvPr id="3" name="Content Placeholder 2"/>
          <p:cNvSpPr>
            <a:spLocks noGrp="1"/>
          </p:cNvSpPr>
          <p:nvPr>
            <p:ph sz="quarter" idx="1"/>
          </p:nvPr>
        </p:nvSpPr>
        <p:spPr/>
        <p:txBody>
          <a:bodyPr/>
          <a:lstStyle/>
          <a:p>
            <a:r>
              <a:rPr lang="en-US" dirty="0" smtClean="0"/>
              <a:t>Definition: “examination of contents and/or metadata of one or more packets. Packet analysis is typically conducted in order to identify packets of interest and develop a strategy for flow analysis and content reconstruction.”</a:t>
            </a:r>
            <a:endParaRPr lang="en-US" dirty="0"/>
          </a:p>
        </p:txBody>
      </p:sp>
    </p:spTree>
    <p:extLst>
      <p:ext uri="{BB962C8B-B14F-4D97-AF65-F5344CB8AC3E}">
        <p14:creationId xmlns:p14="http://schemas.microsoft.com/office/powerpoint/2010/main" val="476720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a:t>
            </a:r>
            <a:r>
              <a:rPr lang="en-US" dirty="0" smtClean="0"/>
              <a:t>Analysis (</a:t>
            </a:r>
            <a:r>
              <a:rPr lang="en-US" dirty="0" err="1" smtClean="0"/>
              <a:t>con’t</a:t>
            </a:r>
            <a:r>
              <a:rPr lang="en-US" dirty="0" smtClean="0"/>
              <a:t>)</a:t>
            </a:r>
            <a:endParaRPr lang="en-US" dirty="0"/>
          </a:p>
        </p:txBody>
      </p:sp>
      <p:sp>
        <p:nvSpPr>
          <p:cNvPr id="3" name="Content Placeholder 2"/>
          <p:cNvSpPr>
            <a:spLocks noGrp="1"/>
          </p:cNvSpPr>
          <p:nvPr>
            <p:ph sz="quarter" idx="1"/>
          </p:nvPr>
        </p:nvSpPr>
        <p:spPr/>
        <p:txBody>
          <a:bodyPr/>
          <a:lstStyle/>
          <a:p>
            <a:r>
              <a:rPr lang="en-US" dirty="0" smtClean="0"/>
              <a:t>Packet Analysis Tools</a:t>
            </a:r>
          </a:p>
          <a:p>
            <a:pPr lvl="1"/>
            <a:r>
              <a:rPr lang="en-US" dirty="0" err="1" smtClean="0"/>
              <a:t>Wireshark</a:t>
            </a:r>
            <a:r>
              <a:rPr lang="en-US" dirty="0" smtClean="0"/>
              <a:t>/</a:t>
            </a:r>
            <a:r>
              <a:rPr lang="en-US" dirty="0" err="1" smtClean="0"/>
              <a:t>tshark</a:t>
            </a:r>
            <a:r>
              <a:rPr lang="en-US" dirty="0" smtClean="0"/>
              <a:t> display filters (see Figure 4-11 on next slide)</a:t>
            </a:r>
          </a:p>
          <a:p>
            <a:pPr lvl="2"/>
            <a:r>
              <a:rPr lang="en-US" dirty="0" err="1" smtClean="0"/>
              <a:t>Tshark</a:t>
            </a:r>
            <a:r>
              <a:rPr lang="en-US" dirty="0" smtClean="0"/>
              <a:t> is the command line version of </a:t>
            </a:r>
            <a:r>
              <a:rPr lang="en-US" dirty="0" err="1" smtClean="0"/>
              <a:t>wireshark</a:t>
            </a:r>
            <a:r>
              <a:rPr lang="en-US" dirty="0" smtClean="0"/>
              <a:t> and display filters can be used with the –R option</a:t>
            </a:r>
          </a:p>
          <a:p>
            <a:pPr lvl="1"/>
            <a:r>
              <a:rPr lang="en-US" dirty="0" err="1" smtClean="0"/>
              <a:t>Ngrep</a:t>
            </a:r>
            <a:r>
              <a:rPr lang="en-US" dirty="0" smtClean="0"/>
              <a:t>: allows you to search for strings at the Network layer in the capture file.</a:t>
            </a:r>
          </a:p>
          <a:p>
            <a:pPr lvl="1"/>
            <a:r>
              <a:rPr lang="en-US" dirty="0" smtClean="0"/>
              <a:t>Hex editors</a:t>
            </a:r>
          </a:p>
          <a:p>
            <a:pPr lvl="2"/>
            <a:r>
              <a:rPr lang="en-US" dirty="0" smtClean="0"/>
              <a:t>Bless hex editor (figure 4-12)</a:t>
            </a:r>
            <a:endParaRPr lang="en-US" dirty="0"/>
          </a:p>
        </p:txBody>
      </p:sp>
    </p:spTree>
    <p:extLst>
      <p:ext uri="{BB962C8B-B14F-4D97-AF65-F5344CB8AC3E}">
        <p14:creationId xmlns:p14="http://schemas.microsoft.com/office/powerpoint/2010/main" val="89403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2291" name="Rectangle 18"/>
          <p:cNvSpPr txBox="1">
            <a:spLocks noChangeArrowheads="1"/>
          </p:cNvSpPr>
          <p:nvPr/>
        </p:nvSpPr>
        <p:spPr bwMode="auto">
          <a:xfrm>
            <a:off x="163513" y="5686425"/>
            <a:ext cx="8582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4.11  </a:t>
            </a:r>
            <a:r>
              <a:rPr lang="en-IN" sz="1400"/>
              <a:t>Screenshot of the “Filter Expression” box accessed from the Filter toolbar in Wireshark.</a:t>
            </a:r>
          </a:p>
        </p:txBody>
      </p:sp>
      <p:pic>
        <p:nvPicPr>
          <p:cNvPr id="12293" name="Picture 5" descr="Wireshark-Expressi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4550" y="300038"/>
            <a:ext cx="4916488" cy="511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3315" name="Rectangle 18"/>
          <p:cNvSpPr txBox="1">
            <a:spLocks noChangeArrowheads="1"/>
          </p:cNvSpPr>
          <p:nvPr/>
        </p:nvSpPr>
        <p:spPr bwMode="auto">
          <a:xfrm>
            <a:off x="163513" y="5686425"/>
            <a:ext cx="8582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4.12  </a:t>
            </a:r>
            <a:r>
              <a:rPr lang="en-IN" sz="1400"/>
              <a:t>Screenshot of the Bless hex editor.</a:t>
            </a:r>
          </a:p>
        </p:txBody>
      </p:sp>
      <p:pic>
        <p:nvPicPr>
          <p:cNvPr id="13317" name="Picture 5" descr="hex-edito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700" y="365125"/>
            <a:ext cx="6578600" cy="500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Analysis (</a:t>
            </a:r>
            <a:r>
              <a:rPr lang="en-US" dirty="0" err="1"/>
              <a:t>con’t</a:t>
            </a:r>
            <a:r>
              <a:rPr lang="en-US" dirty="0"/>
              <a:t>)</a:t>
            </a:r>
          </a:p>
        </p:txBody>
      </p:sp>
      <p:sp>
        <p:nvSpPr>
          <p:cNvPr id="3" name="Content Placeholder 2"/>
          <p:cNvSpPr>
            <a:spLocks noGrp="1"/>
          </p:cNvSpPr>
          <p:nvPr>
            <p:ph sz="quarter" idx="1"/>
          </p:nvPr>
        </p:nvSpPr>
        <p:spPr/>
        <p:txBody>
          <a:bodyPr/>
          <a:lstStyle/>
          <a:p>
            <a:r>
              <a:rPr lang="en-US" dirty="0" smtClean="0"/>
              <a:t>Packet Analysis techniques</a:t>
            </a:r>
          </a:p>
          <a:p>
            <a:pPr lvl="1"/>
            <a:r>
              <a:rPr lang="en-US" dirty="0" smtClean="0"/>
              <a:t>Pattern matching: identify packets of interest by matching specific values within the packet capture</a:t>
            </a:r>
          </a:p>
          <a:p>
            <a:pPr lvl="1"/>
            <a:r>
              <a:rPr lang="en-US" dirty="0" smtClean="0"/>
              <a:t>Parsing protocol fields: extract the contents of protocol fields</a:t>
            </a:r>
          </a:p>
          <a:p>
            <a:pPr lvl="1"/>
            <a:r>
              <a:rPr lang="en-US" dirty="0" smtClean="0"/>
              <a:t>Packet filtering: separate packets based on the values of fields in protocol metadata</a:t>
            </a:r>
            <a:endParaRPr lang="en-US" dirty="0"/>
          </a:p>
        </p:txBody>
      </p:sp>
    </p:spTree>
    <p:extLst>
      <p:ext uri="{BB962C8B-B14F-4D97-AF65-F5344CB8AC3E}">
        <p14:creationId xmlns:p14="http://schemas.microsoft.com/office/powerpoint/2010/main" val="1974889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Analysis (</a:t>
            </a:r>
            <a:r>
              <a:rPr lang="en-US" dirty="0" err="1"/>
              <a:t>con’t</a:t>
            </a:r>
            <a:r>
              <a:rPr lang="en-US" dirty="0"/>
              <a:t>)</a:t>
            </a:r>
          </a:p>
        </p:txBody>
      </p:sp>
      <p:sp>
        <p:nvSpPr>
          <p:cNvPr id="3" name="Content Placeholder 2"/>
          <p:cNvSpPr>
            <a:spLocks noGrp="1"/>
          </p:cNvSpPr>
          <p:nvPr>
            <p:ph sz="quarter" idx="1"/>
          </p:nvPr>
        </p:nvSpPr>
        <p:spPr/>
        <p:txBody>
          <a:bodyPr/>
          <a:lstStyle/>
          <a:p>
            <a:r>
              <a:rPr lang="en-US" dirty="0" smtClean="0"/>
              <a:t>Pattern matching:</a:t>
            </a:r>
          </a:p>
          <a:p>
            <a:pPr lvl="1"/>
            <a:r>
              <a:rPr lang="en-US" dirty="0" smtClean="0"/>
              <a:t>Use </a:t>
            </a:r>
            <a:r>
              <a:rPr lang="en-US" dirty="0" err="1" smtClean="0"/>
              <a:t>ngrep</a:t>
            </a:r>
            <a:r>
              <a:rPr lang="en-US" dirty="0" smtClean="0"/>
              <a:t> to search for terms in the capture file.</a:t>
            </a:r>
          </a:p>
          <a:p>
            <a:pPr lvl="1"/>
            <a:r>
              <a:rPr lang="en-US" dirty="0" smtClean="0"/>
              <a:t>A “dirty word list” can help us with terms to search on, that may give us information relating to the investigation</a:t>
            </a:r>
          </a:p>
          <a:p>
            <a:r>
              <a:rPr lang="en-US" dirty="0" smtClean="0"/>
              <a:t>Use the following </a:t>
            </a:r>
            <a:r>
              <a:rPr lang="en-US" dirty="0" err="1" smtClean="0"/>
              <a:t>ngrep</a:t>
            </a:r>
            <a:r>
              <a:rPr lang="en-US" dirty="0" smtClean="0"/>
              <a:t> search:</a:t>
            </a:r>
          </a:p>
          <a:p>
            <a:pPr lvl="1"/>
            <a:r>
              <a:rPr lang="en-US" dirty="0" err="1" smtClean="0"/>
              <a:t>Ngrep</a:t>
            </a:r>
            <a:r>
              <a:rPr lang="en-US" dirty="0" smtClean="0"/>
              <a:t> –I </a:t>
            </a:r>
            <a:r>
              <a:rPr lang="en-US" dirty="0" err="1" smtClean="0"/>
              <a:t>evidence.pcap</a:t>
            </a:r>
            <a:r>
              <a:rPr lang="en-US" dirty="0" smtClean="0"/>
              <a:t> ‘</a:t>
            </a:r>
            <a:r>
              <a:rPr lang="en-US" dirty="0" err="1" smtClean="0"/>
              <a:t>secret|recipe|Ann</a:t>
            </a:r>
            <a:r>
              <a:rPr lang="en-US" dirty="0" smtClean="0"/>
              <a:t>’</a:t>
            </a:r>
            <a:endParaRPr lang="en-US" dirty="0"/>
          </a:p>
        </p:txBody>
      </p:sp>
    </p:spTree>
    <p:extLst>
      <p:ext uri="{BB962C8B-B14F-4D97-AF65-F5344CB8AC3E}">
        <p14:creationId xmlns:p14="http://schemas.microsoft.com/office/powerpoint/2010/main" val="2762002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Analysis (</a:t>
            </a:r>
            <a:r>
              <a:rPr lang="en-US" dirty="0" err="1"/>
              <a:t>con’t</a:t>
            </a:r>
            <a:r>
              <a:rPr lang="en-US" dirty="0"/>
              <a:t>)</a:t>
            </a:r>
          </a:p>
        </p:txBody>
      </p:sp>
      <p:sp>
        <p:nvSpPr>
          <p:cNvPr id="3" name="Content Placeholder 2"/>
          <p:cNvSpPr>
            <a:spLocks noGrp="1"/>
          </p:cNvSpPr>
          <p:nvPr>
            <p:ph sz="quarter" idx="1"/>
          </p:nvPr>
        </p:nvSpPr>
        <p:spPr/>
        <p:txBody>
          <a:bodyPr/>
          <a:lstStyle/>
          <a:p>
            <a:r>
              <a:rPr lang="en-US" dirty="0" smtClean="0"/>
              <a:t>Parsing Protocol Fields</a:t>
            </a:r>
          </a:p>
          <a:p>
            <a:pPr lvl="1"/>
            <a:r>
              <a:rPr lang="en-US" dirty="0" smtClean="0"/>
              <a:t>Use </a:t>
            </a:r>
            <a:r>
              <a:rPr lang="en-US" dirty="0" err="1" smtClean="0"/>
              <a:t>tshark</a:t>
            </a:r>
            <a:endParaRPr lang="en-US" dirty="0" smtClean="0"/>
          </a:p>
          <a:p>
            <a:pPr lvl="1"/>
            <a:r>
              <a:rPr lang="en-US" dirty="0" smtClean="0"/>
              <a:t>Command: </a:t>
            </a:r>
            <a:r>
              <a:rPr lang="en-US" i="1" dirty="0" err="1" smtClean="0"/>
              <a:t>tshark</a:t>
            </a:r>
            <a:r>
              <a:rPr lang="en-US" i="1" dirty="0" smtClean="0"/>
              <a:t> –r </a:t>
            </a:r>
            <a:r>
              <a:rPr lang="en-US" i="1" dirty="0" err="1" smtClean="0"/>
              <a:t>evidence.pcap</a:t>
            </a:r>
            <a:r>
              <a:rPr lang="en-US" i="1" dirty="0" smtClean="0"/>
              <a:t> –d </a:t>
            </a:r>
            <a:r>
              <a:rPr lang="en-US" i="1" dirty="0" err="1" smtClean="0"/>
              <a:t>tcp.port</a:t>
            </a:r>
            <a:r>
              <a:rPr lang="en-US" i="1" dirty="0" smtClean="0"/>
              <a:t>==443,aim –T fields –n –e “</a:t>
            </a:r>
            <a:r>
              <a:rPr lang="en-US" i="1" dirty="0" err="1" smtClean="0"/>
              <a:t>aim.messageblock.message</a:t>
            </a:r>
            <a:r>
              <a:rPr lang="en-US" i="1" dirty="0" smtClean="0"/>
              <a:t>”</a:t>
            </a:r>
          </a:p>
          <a:p>
            <a:pPr lvl="1"/>
            <a:r>
              <a:rPr lang="en-US" dirty="0" smtClean="0"/>
              <a:t>The above pulls out the conversation about the secret recipe</a:t>
            </a:r>
            <a:endParaRPr lang="en-US" dirty="0"/>
          </a:p>
        </p:txBody>
      </p:sp>
    </p:spTree>
    <p:extLst>
      <p:ext uri="{BB962C8B-B14F-4D97-AF65-F5344CB8AC3E}">
        <p14:creationId xmlns:p14="http://schemas.microsoft.com/office/powerpoint/2010/main" val="3792099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Analysis (</a:t>
            </a:r>
            <a:r>
              <a:rPr lang="en-US" dirty="0" err="1"/>
              <a:t>con’t</a:t>
            </a:r>
            <a:r>
              <a:rPr lang="en-US" dirty="0"/>
              <a:t>)</a:t>
            </a:r>
          </a:p>
        </p:txBody>
      </p:sp>
      <p:sp>
        <p:nvSpPr>
          <p:cNvPr id="3" name="Content Placeholder 2"/>
          <p:cNvSpPr>
            <a:spLocks noGrp="1"/>
          </p:cNvSpPr>
          <p:nvPr>
            <p:ph sz="quarter" idx="1"/>
          </p:nvPr>
        </p:nvSpPr>
        <p:spPr/>
        <p:txBody>
          <a:bodyPr>
            <a:normAutofit/>
          </a:bodyPr>
          <a:lstStyle/>
          <a:p>
            <a:r>
              <a:rPr lang="en-US" dirty="0" smtClean="0"/>
              <a:t>Packet Filtering</a:t>
            </a:r>
          </a:p>
          <a:p>
            <a:pPr lvl="1"/>
            <a:r>
              <a:rPr lang="en-US" dirty="0" smtClean="0"/>
              <a:t>Filtering with BPF: can be done with </a:t>
            </a:r>
            <a:r>
              <a:rPr lang="en-US" dirty="0" err="1" smtClean="0"/>
              <a:t>tcpdump</a:t>
            </a:r>
            <a:endParaRPr lang="en-US" dirty="0"/>
          </a:p>
          <a:p>
            <a:pPr lvl="2"/>
            <a:r>
              <a:rPr lang="en-US" dirty="0" err="1" smtClean="0"/>
              <a:t>Tcpdump</a:t>
            </a:r>
            <a:r>
              <a:rPr lang="en-US" dirty="0" smtClean="0"/>
              <a:t> –s 0 –r </a:t>
            </a:r>
            <a:r>
              <a:rPr lang="en-US" dirty="0" err="1" smtClean="0"/>
              <a:t>evidence.pcap</a:t>
            </a:r>
            <a:r>
              <a:rPr lang="en-US" dirty="0" smtClean="0"/>
              <a:t> –w evidence-</a:t>
            </a:r>
            <a:r>
              <a:rPr lang="en-US" dirty="0" err="1" smtClean="0"/>
              <a:t>output_file.pcap</a:t>
            </a:r>
            <a:r>
              <a:rPr lang="en-US" dirty="0" smtClean="0"/>
              <a:t> ‘host 64.12.24.50 and host 192.168.1.158’</a:t>
            </a:r>
          </a:p>
          <a:p>
            <a:pPr lvl="2"/>
            <a:r>
              <a:rPr lang="en-US" dirty="0" smtClean="0"/>
              <a:t>The above dumps traffic between the two hosts listed into the output file for us.</a:t>
            </a:r>
          </a:p>
          <a:p>
            <a:pPr lvl="1"/>
            <a:r>
              <a:rPr lang="en-US" dirty="0" smtClean="0"/>
              <a:t>Wireshark display filters (figure 4-13)</a:t>
            </a:r>
          </a:p>
          <a:p>
            <a:pPr lvl="1"/>
            <a:r>
              <a:rPr lang="en-US" dirty="0" smtClean="0"/>
              <a:t>OFT file transfer: sender’s AIM client listens for specific connections on a specific port and sends a channel 2 ICBM packet to the AOL server. This packet will tell us the port and IP address to which the remote peer should connect in order to receive the file.</a:t>
            </a:r>
            <a:endParaRPr lang="en-US" dirty="0"/>
          </a:p>
        </p:txBody>
      </p:sp>
    </p:spTree>
    <p:extLst>
      <p:ext uri="{BB962C8B-B14F-4D97-AF65-F5344CB8AC3E}">
        <p14:creationId xmlns:p14="http://schemas.microsoft.com/office/powerpoint/2010/main" val="3271542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4339" name="Rectangle 18"/>
          <p:cNvSpPr txBox="1">
            <a:spLocks noChangeArrowheads="1"/>
          </p:cNvSpPr>
          <p:nvPr/>
        </p:nvSpPr>
        <p:spPr bwMode="auto">
          <a:xfrm>
            <a:off x="163513" y="5686425"/>
            <a:ext cx="85820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4.13  </a:t>
            </a:r>
            <a:r>
              <a:rPr lang="en-IN" sz="1400"/>
              <a:t>The filtered packet capture, evidence01-talkers.png, opened in Wireshark. The traffic relating to TCP port 443 has been decoded as AIM.</a:t>
            </a:r>
          </a:p>
        </p:txBody>
      </p:sp>
      <p:pic>
        <p:nvPicPr>
          <p:cNvPr id="14341" name="Picture 5" descr="Wireshark-evidence01-tal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188" y="325438"/>
            <a:ext cx="5888037" cy="5062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5363" name="Rectangle 18"/>
          <p:cNvSpPr txBox="1">
            <a:spLocks noChangeArrowheads="1"/>
          </p:cNvSpPr>
          <p:nvPr/>
        </p:nvSpPr>
        <p:spPr bwMode="auto">
          <a:xfrm>
            <a:off x="163513" y="5686425"/>
            <a:ext cx="85820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4.14  </a:t>
            </a:r>
            <a:r>
              <a:rPr lang="en-IN" sz="1400"/>
              <a:t>A screenshot of Wireshark with a display filter that selects AIM ICBM channel 2 messages.</a:t>
            </a:r>
          </a:p>
        </p:txBody>
      </p:sp>
      <p:pic>
        <p:nvPicPr>
          <p:cNvPr id="15365" name="Picture 5" descr="Wireshark-ICB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650" y="425450"/>
            <a:ext cx="6616700" cy="4957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Analysis (</a:t>
            </a:r>
            <a:r>
              <a:rPr lang="en-US" dirty="0" err="1" smtClean="0"/>
              <a:t>con’t</a:t>
            </a:r>
            <a:r>
              <a:rPr lang="en-US" dirty="0" smtClean="0"/>
              <a:t>)</a:t>
            </a:r>
            <a:endParaRPr lang="en-US" dirty="0"/>
          </a:p>
        </p:txBody>
      </p:sp>
      <p:sp>
        <p:nvSpPr>
          <p:cNvPr id="3" name="Content Placeholder 2"/>
          <p:cNvSpPr>
            <a:spLocks noGrp="1"/>
          </p:cNvSpPr>
          <p:nvPr>
            <p:ph sz="quarter" idx="1"/>
          </p:nvPr>
        </p:nvSpPr>
        <p:spPr/>
        <p:txBody>
          <a:bodyPr/>
          <a:lstStyle/>
          <a:p>
            <a:r>
              <a:rPr lang="en-US" dirty="0" smtClean="0"/>
              <a:t>Protocol analysis tools</a:t>
            </a:r>
          </a:p>
          <a:p>
            <a:pPr lvl="1"/>
            <a:r>
              <a:rPr lang="en-US" dirty="0" smtClean="0"/>
              <a:t>Packet Details </a:t>
            </a:r>
            <a:r>
              <a:rPr lang="en-US" dirty="0"/>
              <a:t>M</a:t>
            </a:r>
            <a:r>
              <a:rPr lang="en-US" dirty="0" smtClean="0"/>
              <a:t>arkup Language (PDML) and Packet Summary Markup Language (PSML)</a:t>
            </a:r>
          </a:p>
          <a:p>
            <a:pPr lvl="1"/>
            <a:r>
              <a:rPr lang="en-US" dirty="0" smtClean="0"/>
              <a:t>Wireshark </a:t>
            </a:r>
          </a:p>
          <a:p>
            <a:pPr lvl="2"/>
            <a:r>
              <a:rPr lang="en-US" dirty="0" smtClean="0"/>
              <a:t>Packet list</a:t>
            </a:r>
          </a:p>
          <a:p>
            <a:pPr lvl="2"/>
            <a:r>
              <a:rPr lang="en-US" dirty="0" smtClean="0"/>
              <a:t>Packet details</a:t>
            </a:r>
          </a:p>
          <a:p>
            <a:pPr lvl="2"/>
            <a:r>
              <a:rPr lang="en-US" dirty="0" smtClean="0"/>
              <a:t>Packet bytes</a:t>
            </a:r>
          </a:p>
        </p:txBody>
      </p:sp>
    </p:spTree>
    <p:extLst>
      <p:ext uri="{BB962C8B-B14F-4D97-AF65-F5344CB8AC3E}">
        <p14:creationId xmlns:p14="http://schemas.microsoft.com/office/powerpoint/2010/main" val="2172854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6387" name="Rectangle 18"/>
          <p:cNvSpPr txBox="1">
            <a:spLocks noChangeArrowheads="1"/>
          </p:cNvSpPr>
          <p:nvPr/>
        </p:nvSpPr>
        <p:spPr bwMode="auto">
          <a:xfrm>
            <a:off x="163513" y="5686425"/>
            <a:ext cx="85820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4.15  </a:t>
            </a:r>
            <a:r>
              <a:rPr lang="en-IN" sz="1400"/>
              <a:t>A screenshot of Wireshark displaying the IP address and port offered by the </a:t>
            </a:r>
            <a:r>
              <a:rPr lang="de-DE" sz="1400"/>
              <a:t>sender for an OFT file transfer.</a:t>
            </a:r>
            <a:endParaRPr lang="en-IN" sz="1400"/>
          </a:p>
        </p:txBody>
      </p:sp>
      <p:pic>
        <p:nvPicPr>
          <p:cNvPr id="16389" name="Picture 5" descr="Wireshark-ICBM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175" y="287338"/>
            <a:ext cx="5581650" cy="5122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Analysis</a:t>
            </a:r>
            <a:endParaRPr lang="en-US" dirty="0"/>
          </a:p>
        </p:txBody>
      </p:sp>
      <p:sp>
        <p:nvSpPr>
          <p:cNvPr id="3" name="Content Placeholder 2"/>
          <p:cNvSpPr>
            <a:spLocks noGrp="1"/>
          </p:cNvSpPr>
          <p:nvPr>
            <p:ph sz="quarter" idx="1"/>
          </p:nvPr>
        </p:nvSpPr>
        <p:spPr/>
        <p:txBody>
          <a:bodyPr/>
          <a:lstStyle/>
          <a:p>
            <a:r>
              <a:rPr lang="en-US" dirty="0" smtClean="0"/>
              <a:t>Definition: “examination of sequences of related packets (“flows”). Flow analysis is </a:t>
            </a:r>
            <a:r>
              <a:rPr lang="en-US" dirty="0" err="1" smtClean="0"/>
              <a:t>typcially</a:t>
            </a:r>
            <a:r>
              <a:rPr lang="en-US" dirty="0" smtClean="0"/>
              <a:t> conducted in order to identify traffic patterns, isolate suspicious activity, analyze higher-layer protocols, or extract data.” (p104, RFC 3679)</a:t>
            </a:r>
            <a:endParaRPr lang="en-US" dirty="0"/>
          </a:p>
        </p:txBody>
      </p:sp>
    </p:spTree>
    <p:extLst>
      <p:ext uri="{BB962C8B-B14F-4D97-AF65-F5344CB8AC3E}">
        <p14:creationId xmlns:p14="http://schemas.microsoft.com/office/powerpoint/2010/main" val="2649676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t>
            </a:r>
            <a:r>
              <a:rPr lang="en-US" dirty="0" smtClean="0"/>
              <a:t>Analysis (</a:t>
            </a:r>
            <a:r>
              <a:rPr lang="en-US" dirty="0" err="1" smtClean="0"/>
              <a:t>con’t</a:t>
            </a:r>
            <a:r>
              <a:rPr lang="en-US" dirty="0" smtClean="0"/>
              <a:t>)</a:t>
            </a:r>
            <a:endParaRPr lang="en-US" dirty="0"/>
          </a:p>
        </p:txBody>
      </p:sp>
      <p:sp>
        <p:nvSpPr>
          <p:cNvPr id="3" name="Content Placeholder 2"/>
          <p:cNvSpPr>
            <a:spLocks noGrp="1"/>
          </p:cNvSpPr>
          <p:nvPr>
            <p:ph sz="quarter" idx="1"/>
          </p:nvPr>
        </p:nvSpPr>
        <p:spPr/>
        <p:txBody>
          <a:bodyPr/>
          <a:lstStyle/>
          <a:p>
            <a:r>
              <a:rPr lang="en-US" dirty="0" smtClean="0"/>
              <a:t>Flow analysis tools</a:t>
            </a:r>
          </a:p>
          <a:p>
            <a:pPr lvl="1"/>
            <a:r>
              <a:rPr lang="en-US" dirty="0" smtClean="0"/>
              <a:t>Wireshark: Follow TCP Stream function (figure 4-16, 17)</a:t>
            </a:r>
          </a:p>
          <a:p>
            <a:pPr lvl="1"/>
            <a:r>
              <a:rPr lang="en-US" dirty="0" smtClean="0"/>
              <a:t>Conversations in </a:t>
            </a:r>
            <a:r>
              <a:rPr lang="en-US" dirty="0" err="1" smtClean="0"/>
              <a:t>Wireshark</a:t>
            </a:r>
            <a:r>
              <a:rPr lang="en-US" dirty="0" smtClean="0"/>
              <a:t>/</a:t>
            </a:r>
            <a:r>
              <a:rPr lang="en-US" dirty="0" err="1" smtClean="0"/>
              <a:t>tshark</a:t>
            </a:r>
            <a:endParaRPr lang="en-US" dirty="0" smtClean="0"/>
          </a:p>
          <a:p>
            <a:pPr lvl="1"/>
            <a:r>
              <a:rPr lang="en-US" dirty="0" err="1" smtClean="0"/>
              <a:t>Tcpflow</a:t>
            </a:r>
            <a:endParaRPr lang="en-US" dirty="0" smtClean="0"/>
          </a:p>
          <a:p>
            <a:pPr lvl="1"/>
            <a:r>
              <a:rPr lang="en-US" dirty="0" err="1" smtClean="0"/>
              <a:t>Pcapcat</a:t>
            </a:r>
            <a:endParaRPr lang="en-US" dirty="0" smtClean="0"/>
          </a:p>
          <a:p>
            <a:pPr lvl="1"/>
            <a:r>
              <a:rPr lang="en-US" dirty="0" err="1" smtClean="0"/>
              <a:t>Tcpxtract</a:t>
            </a:r>
            <a:r>
              <a:rPr lang="en-US" dirty="0" smtClean="0"/>
              <a:t> </a:t>
            </a:r>
            <a:endParaRPr lang="en-US" dirty="0"/>
          </a:p>
        </p:txBody>
      </p:sp>
    </p:spTree>
    <p:extLst>
      <p:ext uri="{BB962C8B-B14F-4D97-AF65-F5344CB8AC3E}">
        <p14:creationId xmlns:p14="http://schemas.microsoft.com/office/powerpoint/2010/main" val="1038088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7411" name="Rectangle 18"/>
          <p:cNvSpPr txBox="1">
            <a:spLocks noChangeArrowheads="1"/>
          </p:cNvSpPr>
          <p:nvPr/>
        </p:nvSpPr>
        <p:spPr bwMode="auto">
          <a:xfrm>
            <a:off x="163513" y="5686425"/>
            <a:ext cx="85820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4.16  </a:t>
            </a:r>
            <a:r>
              <a:rPr lang="en-IN" sz="1400"/>
              <a:t>An example of Wireshark’s “Follow TCP Stream” function.</a:t>
            </a:r>
          </a:p>
        </p:txBody>
      </p:sp>
      <p:pic>
        <p:nvPicPr>
          <p:cNvPr id="17413" name="Picture 5" descr="figure-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4700" y="800100"/>
            <a:ext cx="5056188" cy="3989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8435" name="Rectangle 18"/>
          <p:cNvSpPr txBox="1">
            <a:spLocks noChangeArrowheads="1"/>
          </p:cNvSpPr>
          <p:nvPr/>
        </p:nvSpPr>
        <p:spPr bwMode="auto">
          <a:xfrm>
            <a:off x="163513" y="5686425"/>
            <a:ext cx="85820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4.17  </a:t>
            </a:r>
            <a:r>
              <a:rPr lang="en-IN" sz="1400"/>
              <a:t>Wireshark’s “Follow TCP Stream” function in action. The dark gray text represents traffic flowing in one direction, whereas the light gray text represents traffic flowing in the opposite direction. (In real life these colors were pink and blue, respectively; the image was modified to print in grayscale.)</a:t>
            </a:r>
          </a:p>
        </p:txBody>
      </p:sp>
      <p:pic>
        <p:nvPicPr>
          <p:cNvPr id="18438" name="Picture 6" descr="figure-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125" y="1252538"/>
            <a:ext cx="6380163" cy="3114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Analysis (</a:t>
            </a:r>
            <a:r>
              <a:rPr lang="en-US" dirty="0" err="1"/>
              <a:t>con’t</a:t>
            </a:r>
            <a:r>
              <a:rPr lang="en-US" dirty="0"/>
              <a:t>)</a:t>
            </a:r>
          </a:p>
        </p:txBody>
      </p:sp>
      <p:sp>
        <p:nvSpPr>
          <p:cNvPr id="3" name="Content Placeholder 2"/>
          <p:cNvSpPr>
            <a:spLocks noGrp="1"/>
          </p:cNvSpPr>
          <p:nvPr>
            <p:ph sz="quarter" idx="1"/>
          </p:nvPr>
        </p:nvSpPr>
        <p:spPr/>
        <p:txBody>
          <a:bodyPr/>
          <a:lstStyle/>
          <a:p>
            <a:r>
              <a:rPr lang="en-US" dirty="0" smtClean="0"/>
              <a:t>Flow analysis techniques</a:t>
            </a:r>
          </a:p>
          <a:p>
            <a:pPr lvl="1"/>
            <a:r>
              <a:rPr lang="en-US" dirty="0" smtClean="0"/>
              <a:t>List conversations and flows: list all conversations and/or flows within a packet capture, or only specific flows based on their characteristics</a:t>
            </a:r>
          </a:p>
          <a:p>
            <a:pPr lvl="1"/>
            <a:r>
              <a:rPr lang="en-US" dirty="0" smtClean="0"/>
              <a:t>Export a flow: isolate a flow, or multiple flows, and store the flow(s) of interest to disk for further analysis</a:t>
            </a:r>
          </a:p>
          <a:p>
            <a:pPr lvl="1"/>
            <a:r>
              <a:rPr lang="en-US" dirty="0" smtClean="0"/>
              <a:t>File and data carving: extract files or other data of interest from the reassembled flow</a:t>
            </a:r>
            <a:endParaRPr lang="en-US" dirty="0"/>
          </a:p>
        </p:txBody>
      </p:sp>
    </p:spTree>
    <p:extLst>
      <p:ext uri="{BB962C8B-B14F-4D97-AF65-F5344CB8AC3E}">
        <p14:creationId xmlns:p14="http://schemas.microsoft.com/office/powerpoint/2010/main" val="2381703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Analysis (</a:t>
            </a:r>
            <a:r>
              <a:rPr lang="en-US" dirty="0" err="1"/>
              <a:t>con’t</a:t>
            </a:r>
            <a:r>
              <a:rPr lang="en-US" dirty="0"/>
              <a:t>)</a:t>
            </a:r>
          </a:p>
        </p:txBody>
      </p:sp>
      <p:sp>
        <p:nvSpPr>
          <p:cNvPr id="3" name="Content Placeholder 2"/>
          <p:cNvSpPr>
            <a:spLocks noGrp="1"/>
          </p:cNvSpPr>
          <p:nvPr>
            <p:ph sz="quarter" idx="1"/>
          </p:nvPr>
        </p:nvSpPr>
        <p:spPr/>
        <p:txBody>
          <a:bodyPr/>
          <a:lstStyle/>
          <a:p>
            <a:r>
              <a:rPr lang="en-US" dirty="0" smtClean="0"/>
              <a:t>List conversations</a:t>
            </a:r>
          </a:p>
          <a:p>
            <a:pPr lvl="1"/>
            <a:r>
              <a:rPr lang="en-US" dirty="0" smtClean="0"/>
              <a:t>We can see one conversation that involved the port 5190.</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7" y="3657600"/>
            <a:ext cx="7781925"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1037" y="5257800"/>
            <a:ext cx="7624763"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430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Analysis (</a:t>
            </a:r>
            <a:r>
              <a:rPr lang="en-US" dirty="0" err="1"/>
              <a:t>con’t</a:t>
            </a:r>
            <a:r>
              <a:rPr lang="en-US" dirty="0"/>
              <a:t>)</a:t>
            </a:r>
          </a:p>
        </p:txBody>
      </p:sp>
      <p:sp>
        <p:nvSpPr>
          <p:cNvPr id="3" name="Content Placeholder 2"/>
          <p:cNvSpPr>
            <a:spLocks noGrp="1"/>
          </p:cNvSpPr>
          <p:nvPr>
            <p:ph sz="quarter" idx="1"/>
          </p:nvPr>
        </p:nvSpPr>
        <p:spPr/>
        <p:txBody>
          <a:bodyPr/>
          <a:lstStyle/>
          <a:p>
            <a:r>
              <a:rPr lang="en-US" dirty="0" smtClean="0"/>
              <a:t>List TCP Flows</a:t>
            </a:r>
          </a:p>
          <a:p>
            <a:pPr lvl="1"/>
            <a:r>
              <a:rPr lang="en-US" dirty="0" smtClean="0"/>
              <a:t>Can be used to corroborate our earlier findings</a:t>
            </a:r>
          </a:p>
          <a:p>
            <a:pPr lvl="1"/>
            <a:r>
              <a:rPr lang="en-US" dirty="0" err="1" smtClean="0"/>
              <a:t>Pcapcat</a:t>
            </a:r>
            <a:r>
              <a:rPr lang="en-US" dirty="0" smtClean="0"/>
              <a:t> is used in this instance to confirm the conversation on port 5190</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762" y="4876800"/>
            <a:ext cx="4562475"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290762" y="5315578"/>
            <a:ext cx="388143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997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Analysis (</a:t>
            </a:r>
            <a:r>
              <a:rPr lang="en-US" dirty="0" err="1"/>
              <a:t>con’t</a:t>
            </a:r>
            <a:r>
              <a:rPr lang="en-US" dirty="0"/>
              <a:t>)</a:t>
            </a:r>
          </a:p>
        </p:txBody>
      </p:sp>
      <p:sp>
        <p:nvSpPr>
          <p:cNvPr id="3" name="Content Placeholder 2"/>
          <p:cNvSpPr>
            <a:spLocks noGrp="1"/>
          </p:cNvSpPr>
          <p:nvPr>
            <p:ph sz="quarter" idx="1"/>
          </p:nvPr>
        </p:nvSpPr>
        <p:spPr/>
        <p:txBody>
          <a:bodyPr/>
          <a:lstStyle/>
          <a:p>
            <a:r>
              <a:rPr lang="en-US" dirty="0" smtClean="0"/>
              <a:t>Export TCP Flow</a:t>
            </a:r>
          </a:p>
          <a:p>
            <a:pPr lvl="1"/>
            <a:r>
              <a:rPr lang="en-US" dirty="0" smtClean="0"/>
              <a:t>We can use </a:t>
            </a:r>
            <a:r>
              <a:rPr lang="en-US" dirty="0" err="1" smtClean="0"/>
              <a:t>pcapcat</a:t>
            </a:r>
            <a:r>
              <a:rPr lang="en-US" dirty="0" smtClean="0"/>
              <a:t> to export the flow in question and try to recover what was transferred in that flow.</a:t>
            </a:r>
          </a:p>
          <a:p>
            <a:pPr lvl="1"/>
            <a:r>
              <a:rPr lang="en-US" dirty="0" err="1" smtClean="0"/>
              <a:t>Tcpflow</a:t>
            </a:r>
            <a:r>
              <a:rPr lang="en-US" dirty="0" smtClean="0"/>
              <a:t> can also be used to extract content. Note, the files that </a:t>
            </a:r>
            <a:r>
              <a:rPr lang="en-US" dirty="0" err="1" smtClean="0"/>
              <a:t>tcpflow</a:t>
            </a:r>
            <a:r>
              <a:rPr lang="en-US" dirty="0" smtClean="0"/>
              <a:t> creates.</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69" y="4800600"/>
            <a:ext cx="86868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314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19459" name="Rectangle 18"/>
          <p:cNvSpPr txBox="1">
            <a:spLocks noChangeArrowheads="1"/>
          </p:cNvSpPr>
          <p:nvPr/>
        </p:nvSpPr>
        <p:spPr bwMode="auto">
          <a:xfrm>
            <a:off x="163513" y="5686425"/>
            <a:ext cx="85820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4.18  </a:t>
            </a:r>
            <a:r>
              <a:rPr lang="en-IN" sz="1400"/>
              <a:t>Frame #109 shown in Wireshark. This frame is part of the identified conversation of interest between 192.168.1.158 and 192.168.1.159 on TCP port 5190.</a:t>
            </a:r>
          </a:p>
        </p:txBody>
      </p:sp>
      <p:pic>
        <p:nvPicPr>
          <p:cNvPr id="19462" name="Picture 6" descr="figur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75" y="2047875"/>
            <a:ext cx="7588250" cy="1633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051" name="Rectangle 18"/>
          <p:cNvSpPr txBox="1">
            <a:spLocks noChangeArrowheads="1"/>
          </p:cNvSpPr>
          <p:nvPr/>
        </p:nvSpPr>
        <p:spPr bwMode="auto">
          <a:xfrm>
            <a:off x="163513" y="5681663"/>
            <a:ext cx="858202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  </a:t>
            </a:r>
            <a:r>
              <a:rPr lang="en-IN" sz="1400"/>
              <a:t>Screenshot of the main Wireshark panels. The top panel is “Packet List,” the middle panel is “Packet Details,” and the bottom panel is “Packet Bytes.”</a:t>
            </a:r>
          </a:p>
        </p:txBody>
      </p:sp>
      <p:pic>
        <p:nvPicPr>
          <p:cNvPr id="2054" name="Picture 6" descr="Wireshark-Panels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25" y="515938"/>
            <a:ext cx="4859338" cy="4860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0483" name="Rectangle 18"/>
          <p:cNvSpPr txBox="1">
            <a:spLocks noChangeArrowheads="1"/>
          </p:cNvSpPr>
          <p:nvPr/>
        </p:nvSpPr>
        <p:spPr bwMode="auto">
          <a:xfrm>
            <a:off x="228600" y="5638800"/>
            <a:ext cx="86868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4.19  </a:t>
            </a:r>
            <a:r>
              <a:rPr lang="en-IN" sz="1400"/>
              <a:t>Wireshark’s “Follow TCP Stream” function, used to isolate the TCP stream between 192.168.1.158 and 192.168.1.159 on TCP port 5190. In this screenshot, we have selected one direction of the stream, which appears to contain an OFT2 file transfer of the file “recipe.docx.”</a:t>
            </a:r>
          </a:p>
        </p:txBody>
      </p:sp>
      <p:pic>
        <p:nvPicPr>
          <p:cNvPr id="20485" name="Picture 5" descr="Wireshark-Follow-TCP-Stre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1398588"/>
            <a:ext cx="8413750" cy="3005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Analysis (</a:t>
            </a:r>
            <a:r>
              <a:rPr lang="en-US" dirty="0" err="1"/>
              <a:t>con’t</a:t>
            </a:r>
            <a:r>
              <a:rPr lang="en-US" dirty="0"/>
              <a:t>)</a:t>
            </a:r>
          </a:p>
        </p:txBody>
      </p:sp>
      <p:sp>
        <p:nvSpPr>
          <p:cNvPr id="3" name="Content Placeholder 2"/>
          <p:cNvSpPr>
            <a:spLocks noGrp="1"/>
          </p:cNvSpPr>
          <p:nvPr>
            <p:ph sz="quarter" idx="1"/>
          </p:nvPr>
        </p:nvSpPr>
        <p:spPr/>
        <p:txBody>
          <a:bodyPr/>
          <a:lstStyle/>
          <a:p>
            <a:r>
              <a:rPr lang="en-US" dirty="0" smtClean="0"/>
              <a:t>File and Data Carving</a:t>
            </a:r>
          </a:p>
          <a:p>
            <a:pPr lvl="1"/>
            <a:r>
              <a:rPr lang="en-US" dirty="0" smtClean="0"/>
              <a:t>Now that we have saved the stream, we can try to carve out the actual file from the output.</a:t>
            </a:r>
          </a:p>
          <a:p>
            <a:pPr lvl="1"/>
            <a:r>
              <a:rPr lang="en-US" dirty="0" smtClean="0"/>
              <a:t>The following figures walk us through the dump file to carve out the data.</a:t>
            </a:r>
          </a:p>
          <a:p>
            <a:pPr lvl="2"/>
            <a:r>
              <a:rPr lang="en-US" dirty="0" smtClean="0"/>
              <a:t>Figure 4-20 through 4-26</a:t>
            </a:r>
            <a:endParaRPr lang="en-US" dirty="0"/>
          </a:p>
        </p:txBody>
      </p:sp>
    </p:spTree>
    <p:extLst>
      <p:ext uri="{BB962C8B-B14F-4D97-AF65-F5344CB8AC3E}">
        <p14:creationId xmlns:p14="http://schemas.microsoft.com/office/powerpoint/2010/main" val="3354870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1507" name="Rectangle 18"/>
          <p:cNvSpPr txBox="1">
            <a:spLocks noChangeArrowheads="1"/>
          </p:cNvSpPr>
          <p:nvPr/>
        </p:nvSpPr>
        <p:spPr bwMode="auto">
          <a:xfrm>
            <a:off x="163513" y="5686425"/>
            <a:ext cx="858202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4.20  </a:t>
            </a:r>
            <a:r>
              <a:rPr lang="en-IN" sz="1400"/>
              <a:t>The beginning of our exported flow, internal-stream.dump. Notice the first 4 bytes in the stream are “OFT2,” which mark the beginning of an OFT header. Bytes 6–7 (“Type”) are 0x0101, which indicates that the sender is ready to transfer data.</a:t>
            </a:r>
          </a:p>
        </p:txBody>
      </p:sp>
      <p:pic>
        <p:nvPicPr>
          <p:cNvPr id="21509" name="Picture 5" descr="Bless-OF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271588"/>
            <a:ext cx="7246937" cy="3146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2531" name="Rectangle 18"/>
          <p:cNvSpPr txBox="1">
            <a:spLocks noChangeArrowheads="1"/>
          </p:cNvSpPr>
          <p:nvPr/>
        </p:nvSpPr>
        <p:spPr bwMode="auto">
          <a:xfrm>
            <a:off x="163513" y="5495925"/>
            <a:ext cx="8582025"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4.21  </a:t>
            </a:r>
            <a:r>
              <a:rPr lang="en-IN" sz="1400"/>
              <a:t>Our exported flow, internal-stream.dump, shown in Bless. Bytes 28–31 represent the “Total Size” of the file that the sender intends to transfer. In this case, the “Total Size” is “0x00002EE8,” or 12,008 bytes in decimal. Further below, we an see the filename “recipe.docx,” which begins at Byte 192 of the OFT header.</a:t>
            </a:r>
          </a:p>
        </p:txBody>
      </p:sp>
      <p:pic>
        <p:nvPicPr>
          <p:cNvPr id="22533" name="Picture 5" descr="Bless-OF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1262063"/>
            <a:ext cx="7245350" cy="3162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3555" name="Rectangle 18"/>
          <p:cNvSpPr txBox="1">
            <a:spLocks noChangeArrowheads="1"/>
          </p:cNvSpPr>
          <p:nvPr/>
        </p:nvSpPr>
        <p:spPr bwMode="auto">
          <a:xfrm>
            <a:off x="163513" y="5686425"/>
            <a:ext cx="858202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4.22  </a:t>
            </a:r>
            <a:r>
              <a:rPr lang="en-IN" sz="1400"/>
              <a:t>Our exported flow, internal-stream.dump, shown in Bless. Here at Byte 256 (0x100) we see a second OFT header with “Type” 0x0202, or “Acknowledge.” OFT “Acknowledge” packets are sent by the recipient to the sender to indicate that the recipient is ready to receive the file transfer.</a:t>
            </a:r>
          </a:p>
        </p:txBody>
      </p:sp>
      <p:pic>
        <p:nvPicPr>
          <p:cNvPr id="23557" name="Picture 5" descr="Bless-OFT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952625"/>
            <a:ext cx="7885112" cy="1844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4579" name="Rectangle 18"/>
          <p:cNvSpPr txBox="1">
            <a:spLocks noChangeArrowheads="1"/>
          </p:cNvSpPr>
          <p:nvPr/>
        </p:nvSpPr>
        <p:spPr bwMode="auto">
          <a:xfrm>
            <a:off x="163513" y="5686425"/>
            <a:ext cx="85820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4.23  </a:t>
            </a:r>
            <a:r>
              <a:rPr lang="en-IN" sz="1400"/>
              <a:t>Our exported flow, internal-stream.dump, shown in Bless. The magic number for a .docx file, 0x504B, appears at Bytes 512–513 (0x200–0x201).</a:t>
            </a:r>
          </a:p>
        </p:txBody>
      </p:sp>
      <p:pic>
        <p:nvPicPr>
          <p:cNvPr id="24581" name="Picture 5" descr="Bless-OFT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388" y="1417638"/>
            <a:ext cx="7007225" cy="2716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5603" name="Rectangle 18"/>
          <p:cNvSpPr txBox="1">
            <a:spLocks noChangeArrowheads="1"/>
          </p:cNvSpPr>
          <p:nvPr/>
        </p:nvSpPr>
        <p:spPr bwMode="auto">
          <a:xfrm>
            <a:off x="163513" y="5686425"/>
            <a:ext cx="85820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4.24  </a:t>
            </a:r>
            <a:r>
              <a:rPr lang="en-IN" sz="1400"/>
              <a:t>Our exported flow, internal-stream.dump, shown in Bless. The .docx file ends just before Byte 0x30E8. We see that it ends with 4 null bytes, and is immediately followed by an OFT2 “Done” header (Type “0x0204”).</a:t>
            </a:r>
          </a:p>
        </p:txBody>
      </p:sp>
      <p:pic>
        <p:nvPicPr>
          <p:cNvPr id="25605" name="Picture 5" descr="Bless-OFT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2276475"/>
            <a:ext cx="7685087" cy="1454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6627" name="Rectangle 18"/>
          <p:cNvSpPr txBox="1">
            <a:spLocks noChangeArrowheads="1"/>
          </p:cNvSpPr>
          <p:nvPr/>
        </p:nvSpPr>
        <p:spPr bwMode="auto">
          <a:xfrm>
            <a:off x="163513" y="5514975"/>
            <a:ext cx="85820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4.25  </a:t>
            </a:r>
            <a:r>
              <a:rPr lang="en-IN" sz="1400"/>
              <a:t>Our exported flow, internal-stream.dump, shown in Bless. The OFT2 “Done” header begins at byte offset 0x30E8. Note the “Size” 0x2EE8 (12,008 bytes), which indicates the amount of data that has already been transferred. This matches the total file size indicated by the sender, which means our file transfer is complete.</a:t>
            </a:r>
          </a:p>
        </p:txBody>
      </p:sp>
      <p:pic>
        <p:nvPicPr>
          <p:cNvPr id="26629" name="Picture 5" descr="Bless-OFT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1384300"/>
            <a:ext cx="7037388" cy="325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Analysis (</a:t>
            </a:r>
            <a:r>
              <a:rPr lang="en-US" dirty="0" err="1"/>
              <a:t>con’t</a:t>
            </a:r>
            <a:r>
              <a:rPr lang="en-US" dirty="0"/>
              <a:t>)</a:t>
            </a:r>
          </a:p>
        </p:txBody>
      </p:sp>
      <p:sp>
        <p:nvSpPr>
          <p:cNvPr id="3" name="Content Placeholder 2"/>
          <p:cNvSpPr>
            <a:spLocks noGrp="1"/>
          </p:cNvSpPr>
          <p:nvPr>
            <p:ph sz="quarter" idx="1"/>
          </p:nvPr>
        </p:nvSpPr>
        <p:spPr/>
        <p:txBody>
          <a:bodyPr/>
          <a:lstStyle/>
          <a:p>
            <a:r>
              <a:rPr lang="en-US" dirty="0" smtClean="0"/>
              <a:t>File and Data Carving</a:t>
            </a:r>
          </a:p>
          <a:p>
            <a:pPr lvl="1"/>
            <a:r>
              <a:rPr lang="en-US" dirty="0" smtClean="0"/>
              <a:t>The Bless Hex Editor (need to download to Backtrack box, is on </a:t>
            </a:r>
            <a:r>
              <a:rPr lang="en-US" dirty="0" err="1" smtClean="0"/>
              <a:t>classshare</a:t>
            </a:r>
            <a:r>
              <a:rPr lang="en-US" dirty="0" smtClean="0"/>
              <a:t>) allows us to cut the actual file out of the dump file.</a:t>
            </a:r>
          </a:p>
          <a:p>
            <a:pPr lvl="1"/>
            <a:r>
              <a:rPr lang="en-US" dirty="0" smtClean="0"/>
              <a:t>Figure 4-27 shows the contents of the recipe.docx file.</a:t>
            </a:r>
          </a:p>
          <a:p>
            <a:pPr lvl="1"/>
            <a:r>
              <a:rPr lang="en-US" dirty="0" smtClean="0"/>
              <a:t>Manually carving out files is tedious and difficult, </a:t>
            </a:r>
            <a:r>
              <a:rPr lang="en-US" dirty="0" err="1" smtClean="0"/>
              <a:t>tcpxtract</a:t>
            </a:r>
            <a:r>
              <a:rPr lang="en-US" dirty="0" smtClean="0"/>
              <a:t> allows us to extract files from the </a:t>
            </a:r>
            <a:r>
              <a:rPr lang="en-US" dirty="0" err="1" smtClean="0"/>
              <a:t>evidence.pcap</a:t>
            </a:r>
            <a:r>
              <a:rPr lang="en-US" dirty="0" smtClean="0"/>
              <a:t> capture.</a:t>
            </a:r>
            <a:endParaRPr lang="en-US" dirty="0"/>
          </a:p>
        </p:txBody>
      </p:sp>
    </p:spTree>
    <p:extLst>
      <p:ext uri="{BB962C8B-B14F-4D97-AF65-F5344CB8AC3E}">
        <p14:creationId xmlns:p14="http://schemas.microsoft.com/office/powerpoint/2010/main" val="2415410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7651" name="Rectangle 18"/>
          <p:cNvSpPr txBox="1">
            <a:spLocks noChangeArrowheads="1"/>
          </p:cNvSpPr>
          <p:nvPr/>
        </p:nvSpPr>
        <p:spPr bwMode="auto">
          <a:xfrm>
            <a:off x="163513" y="5686425"/>
            <a:ext cx="8582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4.26  </a:t>
            </a:r>
            <a:r>
              <a:rPr lang="en-IN" sz="1400"/>
              <a:t>In this screenshot, we are using Bless to snip off the extra data before the transferred .docx file.</a:t>
            </a:r>
          </a:p>
        </p:txBody>
      </p:sp>
      <p:pic>
        <p:nvPicPr>
          <p:cNvPr id="27653" name="Picture 5" descr="Bless-OFT-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163" y="1509713"/>
            <a:ext cx="6796087" cy="285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Analysis (</a:t>
            </a:r>
            <a:r>
              <a:rPr lang="en-US" dirty="0" err="1" smtClean="0"/>
              <a:t>con’t</a:t>
            </a:r>
            <a:r>
              <a:rPr lang="en-US" dirty="0" smtClean="0"/>
              <a:t>)</a:t>
            </a:r>
            <a:endParaRPr lang="en-US" dirty="0"/>
          </a:p>
        </p:txBody>
      </p:sp>
      <p:sp>
        <p:nvSpPr>
          <p:cNvPr id="3" name="Content Placeholder 2"/>
          <p:cNvSpPr>
            <a:spLocks noGrp="1"/>
          </p:cNvSpPr>
          <p:nvPr>
            <p:ph sz="quarter" idx="1"/>
          </p:nvPr>
        </p:nvSpPr>
        <p:spPr/>
        <p:txBody>
          <a:bodyPr>
            <a:normAutofit fontScale="85000" lnSpcReduction="20000"/>
          </a:bodyPr>
          <a:lstStyle/>
          <a:p>
            <a:pPr marL="342900" lvl="1" indent="-342900">
              <a:buFont typeface="Arial" pitchFamily="34" charset="0"/>
              <a:buChar char="•"/>
            </a:pPr>
            <a:r>
              <a:rPr lang="en-US" dirty="0" err="1" smtClean="0"/>
              <a:t>Tshark</a:t>
            </a:r>
            <a:r>
              <a:rPr lang="en-US" dirty="0" smtClean="0"/>
              <a:t> </a:t>
            </a:r>
          </a:p>
          <a:p>
            <a:pPr lvl="1"/>
            <a:r>
              <a:rPr lang="en-US" dirty="0" smtClean="0"/>
              <a:t>Basic usage for reading from a capture file:</a:t>
            </a:r>
          </a:p>
          <a:p>
            <a:pPr lvl="2"/>
            <a:r>
              <a:rPr lang="en-US" dirty="0" err="1" smtClean="0"/>
              <a:t>Tshark</a:t>
            </a:r>
            <a:r>
              <a:rPr lang="en-US" dirty="0" smtClean="0"/>
              <a:t> –r </a:t>
            </a:r>
            <a:r>
              <a:rPr lang="en-US" dirty="0" err="1" smtClean="0"/>
              <a:t>capturefile.pcap</a:t>
            </a:r>
            <a:endParaRPr lang="en-US" dirty="0" smtClean="0"/>
          </a:p>
          <a:p>
            <a:pPr lvl="1"/>
            <a:r>
              <a:rPr lang="en-US" dirty="0" smtClean="0"/>
              <a:t>Disable network object name resolution using the –n flag</a:t>
            </a:r>
          </a:p>
          <a:p>
            <a:pPr lvl="2"/>
            <a:r>
              <a:rPr lang="en-US" dirty="0" err="1" smtClean="0"/>
              <a:t>Tshark</a:t>
            </a:r>
            <a:r>
              <a:rPr lang="en-US" dirty="0" smtClean="0"/>
              <a:t> –n –r </a:t>
            </a:r>
            <a:r>
              <a:rPr lang="en-US" dirty="0" err="1" smtClean="0"/>
              <a:t>capturefile.pcap</a:t>
            </a:r>
            <a:r>
              <a:rPr lang="en-US" dirty="0" smtClean="0"/>
              <a:t> </a:t>
            </a:r>
          </a:p>
          <a:p>
            <a:pPr lvl="1"/>
            <a:r>
              <a:rPr lang="en-US" dirty="0" smtClean="0"/>
              <a:t>Select an output format using the T flag</a:t>
            </a:r>
          </a:p>
          <a:p>
            <a:pPr lvl="2"/>
            <a:r>
              <a:rPr lang="en-US" dirty="0" err="1" smtClean="0"/>
              <a:t>Tshark</a:t>
            </a:r>
            <a:r>
              <a:rPr lang="en-US" dirty="0" smtClean="0"/>
              <a:t> –n –r </a:t>
            </a:r>
            <a:r>
              <a:rPr lang="en-US" dirty="0" err="1" smtClean="0"/>
              <a:t>capturefile.pcap</a:t>
            </a:r>
            <a:r>
              <a:rPr lang="en-US" dirty="0" smtClean="0"/>
              <a:t> –T </a:t>
            </a:r>
            <a:r>
              <a:rPr lang="en-US" dirty="0" err="1" smtClean="0"/>
              <a:t>pdml</a:t>
            </a:r>
            <a:endParaRPr lang="en-US" dirty="0" smtClean="0"/>
          </a:p>
          <a:p>
            <a:pPr lvl="1"/>
            <a:r>
              <a:rPr lang="en-US" dirty="0" smtClean="0"/>
              <a:t>Print a specific field, with T and e flags</a:t>
            </a:r>
          </a:p>
          <a:p>
            <a:pPr lvl="2"/>
            <a:r>
              <a:rPr lang="en-US" dirty="0" err="1" smtClean="0"/>
              <a:t>Tshark</a:t>
            </a:r>
            <a:r>
              <a:rPr lang="en-US" dirty="0" smtClean="0"/>
              <a:t> –r </a:t>
            </a:r>
            <a:r>
              <a:rPr lang="en-US" dirty="0" err="1" smtClean="0"/>
              <a:t>capturefile.pcap</a:t>
            </a:r>
            <a:r>
              <a:rPr lang="en-US" dirty="0" smtClean="0"/>
              <a:t> –T fields –e </a:t>
            </a:r>
            <a:r>
              <a:rPr lang="en-US" dirty="0" err="1" smtClean="0"/>
              <a:t>frame.number</a:t>
            </a:r>
            <a:r>
              <a:rPr lang="en-US" dirty="0" smtClean="0"/>
              <a:t> –e </a:t>
            </a:r>
            <a:r>
              <a:rPr lang="en-US" dirty="0" err="1" smtClean="0"/>
              <a:t>ip.addr</a:t>
            </a:r>
            <a:r>
              <a:rPr lang="en-US" dirty="0" smtClean="0"/>
              <a:t> –e </a:t>
            </a:r>
            <a:r>
              <a:rPr lang="en-US" dirty="0" err="1" smtClean="0"/>
              <a:t>udp</a:t>
            </a:r>
            <a:endParaRPr lang="en-US" dirty="0" smtClean="0"/>
          </a:p>
          <a:p>
            <a:pPr lvl="1"/>
            <a:r>
              <a:rPr lang="en-US" dirty="0" smtClean="0"/>
              <a:t>Use the –d flag to implement </a:t>
            </a:r>
            <a:r>
              <a:rPr lang="en-US" dirty="0" err="1" smtClean="0"/>
              <a:t>Wireshark’s</a:t>
            </a:r>
            <a:r>
              <a:rPr lang="en-US" dirty="0" smtClean="0"/>
              <a:t> “Decode As” functionality. For example, if you want </a:t>
            </a:r>
            <a:r>
              <a:rPr lang="en-US" dirty="0" err="1" smtClean="0"/>
              <a:t>tshark</a:t>
            </a:r>
            <a:r>
              <a:rPr lang="en-US" dirty="0" smtClean="0"/>
              <a:t> to treat all traffic in a capture on TCP port 29008 as HTTP traffic, then you would use the following:</a:t>
            </a:r>
          </a:p>
          <a:p>
            <a:pPr lvl="2"/>
            <a:r>
              <a:rPr lang="en-US" dirty="0" err="1" smtClean="0"/>
              <a:t>Tshark</a:t>
            </a:r>
            <a:r>
              <a:rPr lang="en-US" dirty="0" smtClean="0"/>
              <a:t> –r </a:t>
            </a:r>
            <a:r>
              <a:rPr lang="en-US" dirty="0" err="1" smtClean="0"/>
              <a:t>capturefile.pcap</a:t>
            </a:r>
            <a:r>
              <a:rPr lang="en-US" dirty="0" smtClean="0"/>
              <a:t> –d </a:t>
            </a:r>
            <a:r>
              <a:rPr lang="en-US" dirty="0" err="1" smtClean="0"/>
              <a:t>tcp.port</a:t>
            </a:r>
            <a:r>
              <a:rPr lang="en-US" dirty="0" smtClean="0"/>
              <a:t>==29008,http</a:t>
            </a:r>
          </a:p>
          <a:p>
            <a:pPr lvl="1"/>
            <a:r>
              <a:rPr lang="en-US" dirty="0" smtClean="0"/>
              <a:t>Also able to use display filters and BPF-filters:</a:t>
            </a:r>
          </a:p>
          <a:p>
            <a:pPr lvl="2"/>
            <a:r>
              <a:rPr lang="en-US" dirty="0" err="1" smtClean="0"/>
              <a:t>Tshark</a:t>
            </a:r>
            <a:r>
              <a:rPr lang="en-US" dirty="0" smtClean="0"/>
              <a:t> –r </a:t>
            </a:r>
            <a:r>
              <a:rPr lang="en-US" dirty="0" err="1" smtClean="0"/>
              <a:t>capturefile.pcap</a:t>
            </a:r>
            <a:r>
              <a:rPr lang="en-US" dirty="0" smtClean="0"/>
              <a:t> –R ‘</a:t>
            </a:r>
            <a:r>
              <a:rPr lang="en-US" dirty="0" err="1" smtClean="0"/>
              <a:t>ip.addr</a:t>
            </a:r>
            <a:r>
              <a:rPr lang="en-US" dirty="0" smtClean="0"/>
              <a:t> == 192.168.1.1’ (display filter example)</a:t>
            </a:r>
          </a:p>
          <a:p>
            <a:pPr lvl="2"/>
            <a:r>
              <a:rPr lang="en-US" dirty="0" err="1" smtClean="0"/>
              <a:t>Tshark</a:t>
            </a:r>
            <a:r>
              <a:rPr lang="en-US" dirty="0" smtClean="0"/>
              <a:t> –r </a:t>
            </a:r>
            <a:r>
              <a:rPr lang="en-US" dirty="0" err="1" smtClean="0"/>
              <a:t>capturefile.pcap</a:t>
            </a:r>
            <a:r>
              <a:rPr lang="en-US" dirty="0" smtClean="0"/>
              <a:t> ‘host 192.168.1.1’ (BPF filter example)</a:t>
            </a:r>
          </a:p>
          <a:p>
            <a:pPr lvl="2"/>
            <a:endParaRPr lang="en-US" dirty="0"/>
          </a:p>
        </p:txBody>
      </p:sp>
    </p:spTree>
    <p:extLst>
      <p:ext uri="{BB962C8B-B14F-4D97-AF65-F5344CB8AC3E}">
        <p14:creationId xmlns:p14="http://schemas.microsoft.com/office/powerpoint/2010/main" val="2792225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8675" name="Rectangle 18"/>
          <p:cNvSpPr txBox="1">
            <a:spLocks noChangeArrowheads="1"/>
          </p:cNvSpPr>
          <p:nvPr/>
        </p:nvSpPr>
        <p:spPr bwMode="auto">
          <a:xfrm>
            <a:off x="163513" y="5686425"/>
            <a:ext cx="8582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4.27  </a:t>
            </a:r>
            <a:r>
              <a:rPr lang="en-IN" sz="1400"/>
              <a:t>Here is the file we carved out of the OFT transfer, recipe.docx. The contents are shown in OpenOffice.</a:t>
            </a:r>
          </a:p>
        </p:txBody>
      </p:sp>
      <p:pic>
        <p:nvPicPr>
          <p:cNvPr id="28679" name="Picture 7" descr="OO-Recipe-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1192213"/>
            <a:ext cx="6456363" cy="3352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29699" name="Rectangle 18"/>
          <p:cNvSpPr txBox="1">
            <a:spLocks noChangeArrowheads="1"/>
          </p:cNvSpPr>
          <p:nvPr/>
        </p:nvSpPr>
        <p:spPr bwMode="auto">
          <a:xfrm>
            <a:off x="163513" y="5686425"/>
            <a:ext cx="85820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4.28  </a:t>
            </a:r>
            <a:r>
              <a:rPr lang="en-IN" sz="1400"/>
              <a:t>Here is a file we carved out of the OFT transfer using tcpxtract. The contents are shown in OpenOffice. Note that the contents appear to be the same as the file we carved out earlier manually—but as we will see, they are not quite the same.</a:t>
            </a:r>
          </a:p>
        </p:txBody>
      </p:sp>
      <p:pic>
        <p:nvPicPr>
          <p:cNvPr id="29702" name="Picture 6" descr="OO-Recipe-Screensho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613" y="1277938"/>
            <a:ext cx="6456362" cy="3254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Analysis (</a:t>
            </a:r>
            <a:r>
              <a:rPr lang="en-US" dirty="0" err="1"/>
              <a:t>con’t</a:t>
            </a:r>
            <a:r>
              <a:rPr lang="en-US" dirty="0"/>
              <a:t>)</a:t>
            </a:r>
          </a:p>
        </p:txBody>
      </p:sp>
      <p:sp>
        <p:nvSpPr>
          <p:cNvPr id="3" name="Content Placeholder 2"/>
          <p:cNvSpPr>
            <a:spLocks noGrp="1"/>
          </p:cNvSpPr>
          <p:nvPr>
            <p:ph sz="quarter" idx="1"/>
          </p:nvPr>
        </p:nvSpPr>
        <p:spPr/>
        <p:txBody>
          <a:bodyPr>
            <a:normAutofit lnSpcReduction="10000"/>
          </a:bodyPr>
          <a:lstStyle/>
          <a:p>
            <a:r>
              <a:rPr lang="en-US" dirty="0" smtClean="0"/>
              <a:t>File and Data Carving</a:t>
            </a:r>
          </a:p>
          <a:p>
            <a:pPr lvl="1"/>
            <a:r>
              <a:rPr lang="en-US" dirty="0" smtClean="0"/>
              <a:t>Figure 4-29 and figure 4-30 compares the manual extraction to the </a:t>
            </a:r>
            <a:r>
              <a:rPr lang="en-US" dirty="0" err="1" smtClean="0"/>
              <a:t>tcpxtract</a:t>
            </a:r>
            <a:r>
              <a:rPr lang="en-US" dirty="0" smtClean="0"/>
              <a:t> version of the file.</a:t>
            </a:r>
          </a:p>
          <a:p>
            <a:pPr lvl="1"/>
            <a:r>
              <a:rPr lang="en-US" dirty="0" smtClean="0"/>
              <a:t>There is a difference between the manual version and the </a:t>
            </a:r>
            <a:r>
              <a:rPr lang="en-US" dirty="0" err="1" smtClean="0"/>
              <a:t>tcpxtract</a:t>
            </a:r>
            <a:r>
              <a:rPr lang="en-US" dirty="0" smtClean="0"/>
              <a:t> version. </a:t>
            </a:r>
          </a:p>
          <a:p>
            <a:pPr lvl="2"/>
            <a:r>
              <a:rPr lang="en-US" dirty="0" smtClean="0"/>
              <a:t>IP header length is 40 bytes, this includes the 20 byte </a:t>
            </a:r>
            <a:r>
              <a:rPr lang="en-US" dirty="0" err="1" smtClean="0"/>
              <a:t>tcp</a:t>
            </a:r>
            <a:r>
              <a:rPr lang="en-US" dirty="0" smtClean="0"/>
              <a:t> header length. Note in the TCP section of the capture file the Len=0 (this is the length of the data payload for this packet, which is nothing)</a:t>
            </a:r>
          </a:p>
          <a:p>
            <a:pPr lvl="1"/>
            <a:r>
              <a:rPr lang="en-US" dirty="0" err="1" smtClean="0"/>
              <a:t>Tcpxtract</a:t>
            </a:r>
            <a:r>
              <a:rPr lang="en-US" dirty="0" smtClean="0"/>
              <a:t> looks for the magic number “0x504B0304” which marks the beginning of a zip file. If this magic number not seen, then it will pad the extracted file.</a:t>
            </a:r>
          </a:p>
          <a:p>
            <a:pPr lvl="2"/>
            <a:r>
              <a:rPr lang="en-US" dirty="0" smtClean="0"/>
              <a:t>Trust, but verify what you extract. In this case the manual extraction is the more accurate one.</a:t>
            </a:r>
            <a:endParaRPr lang="en-US" dirty="0"/>
          </a:p>
        </p:txBody>
      </p:sp>
    </p:spTree>
    <p:extLst>
      <p:ext uri="{BB962C8B-B14F-4D97-AF65-F5344CB8AC3E}">
        <p14:creationId xmlns:p14="http://schemas.microsoft.com/office/powerpoint/2010/main" val="1734313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30723" name="Rectangle 18"/>
          <p:cNvSpPr txBox="1">
            <a:spLocks noChangeArrowheads="1"/>
          </p:cNvSpPr>
          <p:nvPr/>
        </p:nvSpPr>
        <p:spPr bwMode="auto">
          <a:xfrm>
            <a:off x="163513" y="5686425"/>
            <a:ext cx="85820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4.29  </a:t>
            </a:r>
            <a:r>
              <a:rPr lang="en-IN" sz="1400"/>
              <a:t>This screenshot shows the ends of the two files that we carved out. The top file (a) was carved by tcpxtract, and the bottom file (b) was carved manually. Notice that the file carved by tcpxtract had 16 nulls at the end, but the manually carved file only had 4.</a:t>
            </a:r>
          </a:p>
        </p:txBody>
      </p:sp>
      <p:pic>
        <p:nvPicPr>
          <p:cNvPr id="30730" name="Picture 10" descr="figur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1844675"/>
            <a:ext cx="6624638" cy="2052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31747" name="Rectangle 18"/>
          <p:cNvSpPr txBox="1">
            <a:spLocks noChangeArrowheads="1"/>
          </p:cNvSpPr>
          <p:nvPr/>
        </p:nvSpPr>
        <p:spPr bwMode="auto">
          <a:xfrm>
            <a:off x="163513" y="5478463"/>
            <a:ext cx="8582025"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4.30  </a:t>
            </a:r>
            <a:r>
              <a:rPr lang="en-IN" sz="1400"/>
              <a:t>After the end of the file transfer, 192.168.1.158 sent two additional TCP packets to192.168.1.159 (#134 and #139). Neither of these packets contains any data within the TCP payload. Each packet is padded with six nulls at the end by the network card, to reach the minimum size for an Ethernet frame (46 bytes).</a:t>
            </a:r>
          </a:p>
        </p:txBody>
      </p:sp>
      <p:pic>
        <p:nvPicPr>
          <p:cNvPr id="31749" name="Picture 5" descr="Wireshark-TCP-Null-Pad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338" y="333375"/>
            <a:ext cx="6281737" cy="4905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Higher-Layer Traffic Analysis</a:t>
            </a:r>
            <a:endParaRPr lang="en-US" dirty="0"/>
          </a:p>
        </p:txBody>
      </p:sp>
      <p:sp>
        <p:nvSpPr>
          <p:cNvPr id="3" name="Content Placeholder 2"/>
          <p:cNvSpPr>
            <a:spLocks noGrp="1"/>
          </p:cNvSpPr>
          <p:nvPr>
            <p:ph sz="quarter" idx="1"/>
          </p:nvPr>
        </p:nvSpPr>
        <p:spPr/>
        <p:txBody>
          <a:bodyPr/>
          <a:lstStyle/>
          <a:p>
            <a:r>
              <a:rPr lang="en-US" dirty="0" smtClean="0"/>
              <a:t>Hypertext Transfer Protocol (HTTP)</a:t>
            </a:r>
          </a:p>
          <a:p>
            <a:r>
              <a:rPr lang="en-US" dirty="0" smtClean="0"/>
              <a:t>Simple Mail Transfer Protocol (SMTP)</a:t>
            </a:r>
          </a:p>
          <a:p>
            <a:r>
              <a:rPr lang="en-US" dirty="0" smtClean="0"/>
              <a:t>Domain Name System (DNS)</a:t>
            </a:r>
          </a:p>
          <a:p>
            <a:r>
              <a:rPr lang="en-US" dirty="0" smtClean="0"/>
              <a:t>Dynamic Host Configuration Protocol (DHCP)</a:t>
            </a:r>
            <a:endParaRPr lang="en-US" dirty="0"/>
          </a:p>
        </p:txBody>
      </p:sp>
    </p:spTree>
    <p:extLst>
      <p:ext uri="{BB962C8B-B14F-4D97-AF65-F5344CB8AC3E}">
        <p14:creationId xmlns:p14="http://schemas.microsoft.com/office/powerpoint/2010/main" val="442445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Transfer Protocol (HTTP)</a:t>
            </a:r>
            <a:endParaRPr lang="en-US" dirty="0"/>
          </a:p>
        </p:txBody>
      </p:sp>
      <p:sp>
        <p:nvSpPr>
          <p:cNvPr id="3" name="Content Placeholder 2"/>
          <p:cNvSpPr>
            <a:spLocks noGrp="1"/>
          </p:cNvSpPr>
          <p:nvPr>
            <p:ph sz="quarter" idx="1"/>
          </p:nvPr>
        </p:nvSpPr>
        <p:spPr/>
        <p:txBody>
          <a:bodyPr>
            <a:normAutofit/>
          </a:bodyPr>
          <a:lstStyle/>
          <a:p>
            <a:r>
              <a:rPr lang="en-US" dirty="0" smtClean="0"/>
              <a:t>Created by Tim Berners-Lee in the 1990’s to enable scientists to share information in a flexible way.</a:t>
            </a:r>
          </a:p>
          <a:p>
            <a:pPr lvl="1"/>
            <a:r>
              <a:rPr lang="en-US" dirty="0" smtClean="0"/>
              <a:t>Also created the HTML language to enable the display of information in a browser, he created.</a:t>
            </a:r>
          </a:p>
          <a:p>
            <a:r>
              <a:rPr lang="en-US" dirty="0" smtClean="0"/>
              <a:t>Uses a request/response model to obtain information from servers and delivered to clients.</a:t>
            </a:r>
          </a:p>
          <a:p>
            <a:r>
              <a:rPr lang="en-US" dirty="0" smtClean="0"/>
              <a:t>Also uses the GET and POST methods in communication between client and server.</a:t>
            </a:r>
          </a:p>
          <a:p>
            <a:r>
              <a:rPr lang="en-US" dirty="0" smtClean="0"/>
              <a:t>Methods are defined in RFC 2616</a:t>
            </a:r>
            <a:endParaRPr lang="en-US" dirty="0"/>
          </a:p>
        </p:txBody>
      </p:sp>
    </p:spTree>
    <p:extLst>
      <p:ext uri="{BB962C8B-B14F-4D97-AF65-F5344CB8AC3E}">
        <p14:creationId xmlns:p14="http://schemas.microsoft.com/office/powerpoint/2010/main" val="1484879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Hypertext Transfer Protocol (HTTP)</a:t>
            </a:r>
          </a:p>
        </p:txBody>
      </p:sp>
      <p:sp>
        <p:nvSpPr>
          <p:cNvPr id="3" name="Content Placeholder 2"/>
          <p:cNvSpPr>
            <a:spLocks noGrp="1"/>
          </p:cNvSpPr>
          <p:nvPr>
            <p:ph sz="quarter" idx="1"/>
          </p:nvPr>
        </p:nvSpPr>
        <p:spPr/>
        <p:txBody>
          <a:bodyPr>
            <a:normAutofit/>
          </a:bodyPr>
          <a:lstStyle/>
          <a:p>
            <a:r>
              <a:rPr lang="en-US" dirty="0" smtClean="0"/>
              <a:t>Status codes:</a:t>
            </a:r>
          </a:p>
          <a:p>
            <a:pPr lvl="1"/>
            <a:r>
              <a:rPr lang="en-US" dirty="0" smtClean="0"/>
              <a:t>1xx = Informational – request received, continuing process</a:t>
            </a:r>
          </a:p>
          <a:p>
            <a:pPr lvl="1"/>
            <a:r>
              <a:rPr lang="en-US" dirty="0" smtClean="0"/>
              <a:t>2xx = Success – action was successfully received, understood, and accepted</a:t>
            </a:r>
          </a:p>
          <a:p>
            <a:pPr lvl="1"/>
            <a:r>
              <a:rPr lang="en-US" dirty="0" smtClean="0"/>
              <a:t>3xx = redirection – further action must be taken in order to complete the request</a:t>
            </a:r>
          </a:p>
          <a:p>
            <a:pPr lvl="1"/>
            <a:r>
              <a:rPr lang="en-US" dirty="0" smtClean="0"/>
              <a:t>4xx = Client Error – request contains bad syntax or cannot be fulfilled</a:t>
            </a:r>
          </a:p>
          <a:p>
            <a:pPr lvl="1"/>
            <a:r>
              <a:rPr lang="en-US" dirty="0" smtClean="0"/>
              <a:t>5xx = Server Error – server failed to fulfill an apparently valid request</a:t>
            </a:r>
            <a:endParaRPr lang="en-US" dirty="0"/>
          </a:p>
        </p:txBody>
      </p:sp>
    </p:spTree>
    <p:extLst>
      <p:ext uri="{BB962C8B-B14F-4D97-AF65-F5344CB8AC3E}">
        <p14:creationId xmlns:p14="http://schemas.microsoft.com/office/powerpoint/2010/main" val="335133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Dynamic Host Configuration Protocol (DHCP)</a:t>
            </a:r>
            <a:endParaRPr lang="en-US" dirty="0"/>
          </a:p>
        </p:txBody>
      </p:sp>
      <p:sp>
        <p:nvSpPr>
          <p:cNvPr id="3" name="Content Placeholder 2"/>
          <p:cNvSpPr>
            <a:spLocks noGrp="1"/>
          </p:cNvSpPr>
          <p:nvPr>
            <p:ph sz="quarter" idx="1"/>
          </p:nvPr>
        </p:nvSpPr>
        <p:spPr/>
        <p:txBody>
          <a:bodyPr/>
          <a:lstStyle/>
          <a:p>
            <a:r>
              <a:rPr lang="en-US" dirty="0" smtClean="0"/>
              <a:t>Layer 7 protocol that facilitates assignments of network details (e.g. IP address, gateway, DNS, etc.)</a:t>
            </a:r>
          </a:p>
          <a:p>
            <a:r>
              <a:rPr lang="en-US" dirty="0" smtClean="0"/>
              <a:t>MAC Addresses</a:t>
            </a:r>
          </a:p>
          <a:p>
            <a:pPr lvl="1"/>
            <a:r>
              <a:rPr lang="en-US" dirty="0" smtClean="0"/>
              <a:t>First 3 bytes are the manufacturer of the network card (figure 4-31, next slide)</a:t>
            </a:r>
          </a:p>
          <a:p>
            <a:r>
              <a:rPr lang="en-US" dirty="0" smtClean="0"/>
              <a:t>DHCP process</a:t>
            </a:r>
          </a:p>
          <a:p>
            <a:pPr lvl="1"/>
            <a:r>
              <a:rPr lang="en-US" dirty="0" smtClean="0"/>
              <a:t>DORA</a:t>
            </a:r>
            <a:endParaRPr lang="en-US" dirty="0"/>
          </a:p>
        </p:txBody>
      </p:sp>
    </p:spTree>
    <p:extLst>
      <p:ext uri="{BB962C8B-B14F-4D97-AF65-F5344CB8AC3E}">
        <p14:creationId xmlns:p14="http://schemas.microsoft.com/office/powerpoint/2010/main" val="435320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32771" name="Rectangle 18"/>
          <p:cNvSpPr txBox="1">
            <a:spLocks noChangeArrowheads="1"/>
          </p:cNvSpPr>
          <p:nvPr/>
        </p:nvSpPr>
        <p:spPr bwMode="auto">
          <a:xfrm>
            <a:off x="163513" y="5686425"/>
            <a:ext cx="858202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4.31  </a:t>
            </a:r>
            <a:r>
              <a:rPr lang="en-IN" sz="1400"/>
              <a:t>Every network card on an Ethernet network has a 6-byte MAC address, assigned by the manufacturer. Manufacturers have their own 3-byte registered identification number (known as an OUI), which they set as the higher-order 3 bytes of the MAC address.</a:t>
            </a:r>
          </a:p>
        </p:txBody>
      </p:sp>
      <p:pic>
        <p:nvPicPr>
          <p:cNvPr id="32773" name="Picture 5" descr="figur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425" y="2205038"/>
            <a:ext cx="5899150" cy="1720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Ann’s Bad AIM</a:t>
            </a:r>
            <a:endParaRPr lang="en-US" dirty="0"/>
          </a:p>
        </p:txBody>
      </p:sp>
      <p:sp>
        <p:nvSpPr>
          <p:cNvPr id="3" name="Content Placeholder 2"/>
          <p:cNvSpPr>
            <a:spLocks noGrp="1"/>
          </p:cNvSpPr>
          <p:nvPr>
            <p:ph sz="quarter" idx="1"/>
          </p:nvPr>
        </p:nvSpPr>
        <p:spPr/>
        <p:txBody>
          <a:bodyPr>
            <a:normAutofit/>
          </a:bodyPr>
          <a:lstStyle/>
          <a:p>
            <a:r>
              <a:rPr lang="en-US" dirty="0" smtClean="0"/>
              <a:t>Found on p83 in book</a:t>
            </a:r>
          </a:p>
          <a:p>
            <a:pPr marL="514350" indent="-514350">
              <a:buFont typeface="+mj-lt"/>
              <a:buAutoNum type="arabicPeriod"/>
            </a:pPr>
            <a:r>
              <a:rPr lang="en-US" dirty="0"/>
              <a:t>What is the name of Ann’s IM </a:t>
            </a:r>
            <a:r>
              <a:rPr lang="en-US" dirty="0" smtClean="0"/>
              <a:t>buddy?</a:t>
            </a:r>
          </a:p>
          <a:p>
            <a:pPr marL="514350" indent="-514350">
              <a:buFont typeface="+mj-lt"/>
              <a:buAutoNum type="arabicPeriod"/>
            </a:pPr>
            <a:r>
              <a:rPr lang="en-US" dirty="0" smtClean="0"/>
              <a:t>What </a:t>
            </a:r>
            <a:r>
              <a:rPr lang="en-US" dirty="0"/>
              <a:t>was the first comment in the captured IM </a:t>
            </a:r>
            <a:r>
              <a:rPr lang="en-US" dirty="0" smtClean="0"/>
              <a:t>conversation?</a:t>
            </a:r>
          </a:p>
          <a:p>
            <a:pPr marL="514350" indent="-514350">
              <a:buFont typeface="+mj-lt"/>
              <a:buAutoNum type="arabicPeriod"/>
            </a:pPr>
            <a:r>
              <a:rPr lang="en-US" dirty="0" smtClean="0"/>
              <a:t>What </a:t>
            </a:r>
            <a:r>
              <a:rPr lang="en-US" dirty="0"/>
              <a:t>is the name of the file Ann </a:t>
            </a:r>
            <a:r>
              <a:rPr lang="en-US" dirty="0" smtClean="0"/>
              <a:t>transferred?</a:t>
            </a:r>
          </a:p>
          <a:p>
            <a:pPr marL="514350" indent="-514350">
              <a:buFont typeface="+mj-lt"/>
              <a:buAutoNum type="arabicPeriod"/>
            </a:pPr>
            <a:r>
              <a:rPr lang="en-US" dirty="0" smtClean="0"/>
              <a:t>What </a:t>
            </a:r>
            <a:r>
              <a:rPr lang="en-US" dirty="0"/>
              <a:t>is the magic number of the file you want to extract (first four bytes</a:t>
            </a:r>
            <a:r>
              <a:rPr lang="en-US" dirty="0" smtClean="0"/>
              <a:t>)?</a:t>
            </a:r>
          </a:p>
          <a:p>
            <a:pPr marL="514350" indent="-514350">
              <a:buFont typeface="+mj-lt"/>
              <a:buAutoNum type="arabicPeriod"/>
            </a:pPr>
            <a:r>
              <a:rPr lang="en-US" dirty="0" smtClean="0"/>
              <a:t>What </a:t>
            </a:r>
            <a:r>
              <a:rPr lang="en-US" dirty="0"/>
              <a:t>was the MD5sum of the </a:t>
            </a:r>
            <a:r>
              <a:rPr lang="en-US" dirty="0" smtClean="0"/>
              <a:t>file?</a:t>
            </a:r>
          </a:p>
          <a:p>
            <a:pPr marL="514350" indent="-514350">
              <a:buFont typeface="+mj-lt"/>
              <a:buAutoNum type="arabicPeriod"/>
            </a:pPr>
            <a:r>
              <a:rPr lang="en-US" dirty="0" smtClean="0"/>
              <a:t>What </a:t>
            </a:r>
            <a:r>
              <a:rPr lang="en-US" dirty="0"/>
              <a:t>is the secret recipe?</a:t>
            </a:r>
          </a:p>
        </p:txBody>
      </p:sp>
    </p:spTree>
    <p:extLst>
      <p:ext uri="{BB962C8B-B14F-4D97-AF65-F5344CB8AC3E}">
        <p14:creationId xmlns:p14="http://schemas.microsoft.com/office/powerpoint/2010/main" val="3650624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Simple Mail Transfer Protocol (SMTP)</a:t>
            </a:r>
            <a:endParaRPr lang="en-US" dirty="0"/>
          </a:p>
        </p:txBody>
      </p:sp>
      <p:sp>
        <p:nvSpPr>
          <p:cNvPr id="3" name="Content Placeholder 2"/>
          <p:cNvSpPr>
            <a:spLocks noGrp="1"/>
          </p:cNvSpPr>
          <p:nvPr>
            <p:ph sz="quarter" idx="1"/>
          </p:nvPr>
        </p:nvSpPr>
        <p:spPr/>
        <p:txBody>
          <a:bodyPr>
            <a:normAutofit/>
          </a:bodyPr>
          <a:lstStyle/>
          <a:p>
            <a:r>
              <a:rPr lang="en-US" dirty="0" smtClean="0"/>
              <a:t>Basic Use – much like “snail mail”, email goes through multiple stations before arriving at the destination (figure 4-32)</a:t>
            </a:r>
          </a:p>
          <a:p>
            <a:r>
              <a:rPr lang="en-US" dirty="0" smtClean="0"/>
              <a:t>Terminology</a:t>
            </a:r>
          </a:p>
          <a:p>
            <a:pPr lvl="1"/>
            <a:r>
              <a:rPr lang="en-US" dirty="0" smtClean="0"/>
              <a:t>Mail User Agent (MUA)</a:t>
            </a:r>
          </a:p>
          <a:p>
            <a:pPr lvl="1"/>
            <a:r>
              <a:rPr lang="en-US" dirty="0" smtClean="0"/>
              <a:t>Mail Submission agent (MSA)</a:t>
            </a:r>
          </a:p>
          <a:p>
            <a:pPr lvl="1"/>
            <a:r>
              <a:rPr lang="en-US" dirty="0" smtClean="0"/>
              <a:t>Mail Transfer Agent (MTA)</a:t>
            </a:r>
          </a:p>
          <a:p>
            <a:pPr lvl="1"/>
            <a:r>
              <a:rPr lang="en-US" dirty="0" smtClean="0"/>
              <a:t>Mail </a:t>
            </a:r>
            <a:r>
              <a:rPr lang="en-US" dirty="0" err="1" smtClean="0"/>
              <a:t>eXchanger</a:t>
            </a:r>
            <a:r>
              <a:rPr lang="en-US" dirty="0" smtClean="0"/>
              <a:t> (MX)</a:t>
            </a:r>
          </a:p>
          <a:p>
            <a:pPr lvl="1"/>
            <a:r>
              <a:rPr lang="en-US" dirty="0" smtClean="0"/>
              <a:t>Mail Delivery Agent (MDA)</a:t>
            </a:r>
            <a:endParaRPr lang="en-US" dirty="0"/>
          </a:p>
        </p:txBody>
      </p:sp>
    </p:spTree>
    <p:extLst>
      <p:ext uri="{BB962C8B-B14F-4D97-AF65-F5344CB8AC3E}">
        <p14:creationId xmlns:p14="http://schemas.microsoft.com/office/powerpoint/2010/main" val="2310873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33795" name="Rectangle 18"/>
          <p:cNvSpPr txBox="1">
            <a:spLocks noChangeArrowheads="1"/>
          </p:cNvSpPr>
          <p:nvPr/>
        </p:nvSpPr>
        <p:spPr bwMode="auto">
          <a:xfrm>
            <a:off x="163513" y="5686425"/>
            <a:ext cx="85820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4.32  </a:t>
            </a:r>
            <a:r>
              <a:rPr lang="en-IN" sz="1400"/>
              <a:t>As with snail mail, an email message goes through multiple stations on the way to its destination.</a:t>
            </a:r>
          </a:p>
        </p:txBody>
      </p:sp>
      <p:pic>
        <p:nvPicPr>
          <p:cNvPr id="33797" name="Picture 5" descr="SMTP-p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850" y="1243013"/>
            <a:ext cx="5700713" cy="33480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Mail Transfer Protocol (SMTP)</a:t>
            </a:r>
          </a:p>
        </p:txBody>
      </p:sp>
      <p:sp>
        <p:nvSpPr>
          <p:cNvPr id="3" name="Content Placeholder 2"/>
          <p:cNvSpPr>
            <a:spLocks noGrp="1"/>
          </p:cNvSpPr>
          <p:nvPr>
            <p:ph sz="quarter" idx="1"/>
          </p:nvPr>
        </p:nvSpPr>
        <p:spPr/>
        <p:txBody>
          <a:bodyPr/>
          <a:lstStyle/>
          <a:p>
            <a:r>
              <a:rPr lang="en-US" dirty="0" smtClean="0"/>
              <a:t>Basic Commands:</a:t>
            </a:r>
          </a:p>
          <a:p>
            <a:pPr lvl="1"/>
            <a:r>
              <a:rPr lang="en-US" dirty="0" smtClean="0"/>
              <a:t>HELO – opens the connection</a:t>
            </a:r>
          </a:p>
          <a:p>
            <a:pPr lvl="1"/>
            <a:r>
              <a:rPr lang="en-US" dirty="0" smtClean="0"/>
              <a:t>MAIL – specifies the return address</a:t>
            </a:r>
          </a:p>
          <a:p>
            <a:pPr lvl="1"/>
            <a:r>
              <a:rPr lang="en-US" dirty="0" smtClean="0"/>
              <a:t>RCPT – specifies the recipient address(</a:t>
            </a:r>
            <a:r>
              <a:rPr lang="en-US" dirty="0" err="1" smtClean="0"/>
              <a:t>es</a:t>
            </a:r>
            <a:r>
              <a:rPr lang="en-US" dirty="0" smtClean="0"/>
              <a:t>)</a:t>
            </a:r>
          </a:p>
          <a:p>
            <a:pPr lvl="1"/>
            <a:r>
              <a:rPr lang="en-US" dirty="0" smtClean="0"/>
              <a:t>DATA – the contents of the message</a:t>
            </a:r>
          </a:p>
          <a:p>
            <a:r>
              <a:rPr lang="en-US" dirty="0" smtClean="0"/>
              <a:t>SMTP Authentication</a:t>
            </a:r>
          </a:p>
          <a:p>
            <a:pPr lvl="1"/>
            <a:r>
              <a:rPr lang="en-US" dirty="0" smtClean="0"/>
              <a:t>Not required in the early 1990s</a:t>
            </a:r>
            <a:endParaRPr lang="en-US" dirty="0"/>
          </a:p>
        </p:txBody>
      </p:sp>
    </p:spTree>
    <p:extLst>
      <p:ext uri="{BB962C8B-B14F-4D97-AF65-F5344CB8AC3E}">
        <p14:creationId xmlns:p14="http://schemas.microsoft.com/office/powerpoint/2010/main" val="673539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System (DNS)</a:t>
            </a:r>
            <a:endParaRPr lang="en-US" dirty="0"/>
          </a:p>
        </p:txBody>
      </p:sp>
      <p:sp>
        <p:nvSpPr>
          <p:cNvPr id="3" name="Content Placeholder 2"/>
          <p:cNvSpPr>
            <a:spLocks noGrp="1"/>
          </p:cNvSpPr>
          <p:nvPr>
            <p:ph sz="quarter" idx="1"/>
          </p:nvPr>
        </p:nvSpPr>
        <p:spPr/>
        <p:txBody>
          <a:bodyPr/>
          <a:lstStyle/>
          <a:p>
            <a:r>
              <a:rPr lang="en-US" dirty="0" smtClean="0"/>
              <a:t>Resolves Domain names to IP addresses</a:t>
            </a:r>
          </a:p>
          <a:p>
            <a:r>
              <a:rPr lang="en-US" dirty="0" smtClean="0"/>
              <a:t>DNS Recursion: DNS server takes initial request and then queries through the hierarchy of domains to resolve the name to an IP address, then caches the answer for future reference.</a:t>
            </a:r>
          </a:p>
          <a:p>
            <a:r>
              <a:rPr lang="en-US" dirty="0" smtClean="0"/>
              <a:t>DNS Queries: can be done simply with the Dig utility</a:t>
            </a:r>
            <a:endParaRPr lang="en-US" dirty="0"/>
          </a:p>
        </p:txBody>
      </p:sp>
    </p:spTree>
    <p:extLst>
      <p:ext uri="{BB962C8B-B14F-4D97-AF65-F5344CB8AC3E}">
        <p14:creationId xmlns:p14="http://schemas.microsoft.com/office/powerpoint/2010/main" val="4195609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Higher-Layer Analysis Tools</a:t>
            </a:r>
            <a:endParaRPr lang="en-US" dirty="0"/>
          </a:p>
        </p:txBody>
      </p:sp>
      <p:sp>
        <p:nvSpPr>
          <p:cNvPr id="3" name="Content Placeholder 2"/>
          <p:cNvSpPr>
            <a:spLocks noGrp="1"/>
          </p:cNvSpPr>
          <p:nvPr>
            <p:ph sz="quarter" idx="1"/>
          </p:nvPr>
        </p:nvSpPr>
        <p:spPr/>
        <p:txBody>
          <a:bodyPr>
            <a:normAutofit/>
          </a:bodyPr>
          <a:lstStyle/>
          <a:p>
            <a:r>
              <a:rPr lang="en-US" dirty="0" err="1" smtClean="0"/>
              <a:t>Oftcat</a:t>
            </a:r>
            <a:r>
              <a:rPr lang="en-US" dirty="0" smtClean="0"/>
              <a:t> – data carving tool used in conjunction with </a:t>
            </a:r>
            <a:r>
              <a:rPr lang="en-US" dirty="0" err="1" smtClean="0"/>
              <a:t>pcapcat</a:t>
            </a:r>
            <a:r>
              <a:rPr lang="en-US" dirty="0" smtClean="0"/>
              <a:t> or </a:t>
            </a:r>
            <a:r>
              <a:rPr lang="en-US" dirty="0" err="1" smtClean="0"/>
              <a:t>tcpflow</a:t>
            </a:r>
            <a:r>
              <a:rPr lang="en-US" dirty="0" smtClean="0"/>
              <a:t> to recover files transferred within a data stream and saves them with their correct names, based on OFT metadata.</a:t>
            </a:r>
          </a:p>
          <a:p>
            <a:r>
              <a:rPr lang="en-US" dirty="0" err="1" smtClean="0"/>
              <a:t>SMTPdump</a:t>
            </a:r>
            <a:r>
              <a:rPr lang="en-US" dirty="0" smtClean="0"/>
              <a:t> – use the help for usage</a:t>
            </a:r>
          </a:p>
          <a:p>
            <a:r>
              <a:rPr lang="en-US" dirty="0" smtClean="0"/>
              <a:t>Findsmtpinfo.py – good for reporting SMTP information</a:t>
            </a:r>
          </a:p>
          <a:p>
            <a:r>
              <a:rPr lang="en-US" dirty="0" err="1"/>
              <a:t>N</a:t>
            </a:r>
            <a:r>
              <a:rPr lang="en-US" dirty="0" err="1" smtClean="0"/>
              <a:t>etworkMiner</a:t>
            </a:r>
            <a:r>
              <a:rPr lang="en-US" dirty="0" smtClean="0"/>
              <a:t> – downloadable from </a:t>
            </a:r>
            <a:r>
              <a:rPr lang="en-US" dirty="0" smtClean="0">
                <a:hlinkClick r:id="rId2"/>
              </a:rPr>
              <a:t>http://networkminer.sourceforge.net/</a:t>
            </a:r>
            <a:r>
              <a:rPr lang="en-US" dirty="0" smtClean="0"/>
              <a:t> </a:t>
            </a:r>
            <a:endParaRPr lang="en-US" dirty="0"/>
          </a:p>
        </p:txBody>
      </p:sp>
    </p:spTree>
    <p:extLst>
      <p:ext uri="{BB962C8B-B14F-4D97-AF65-F5344CB8AC3E}">
        <p14:creationId xmlns:p14="http://schemas.microsoft.com/office/powerpoint/2010/main" val="627701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Higher-Layer </a:t>
            </a:r>
            <a:r>
              <a:rPr lang="en-US" dirty="0" smtClean="0"/>
              <a:t>Analysis Techniques</a:t>
            </a:r>
            <a:endParaRPr lang="en-US" dirty="0"/>
          </a:p>
        </p:txBody>
      </p:sp>
      <p:sp>
        <p:nvSpPr>
          <p:cNvPr id="3" name="Content Placeholder 2"/>
          <p:cNvSpPr>
            <a:spLocks noGrp="1"/>
          </p:cNvSpPr>
          <p:nvPr>
            <p:ph sz="quarter" idx="1"/>
          </p:nvPr>
        </p:nvSpPr>
        <p:spPr/>
        <p:txBody>
          <a:bodyPr/>
          <a:lstStyle/>
          <a:p>
            <a:r>
              <a:rPr lang="en-US" dirty="0" smtClean="0"/>
              <a:t>Small, specialized tools – can be used to perform specific functions and obtain specific information</a:t>
            </a:r>
          </a:p>
          <a:p>
            <a:pPr lvl="1"/>
            <a:r>
              <a:rPr lang="en-US" dirty="0" smtClean="0"/>
              <a:t>For example: </a:t>
            </a:r>
            <a:r>
              <a:rPr lang="en-US" dirty="0" err="1" smtClean="0"/>
              <a:t>tcpflow</a:t>
            </a:r>
            <a:r>
              <a:rPr lang="en-US" dirty="0" smtClean="0"/>
              <a:t>, </a:t>
            </a:r>
            <a:r>
              <a:rPr lang="en-US" dirty="0" err="1" smtClean="0"/>
              <a:t>oftcat</a:t>
            </a:r>
            <a:r>
              <a:rPr lang="en-US" dirty="0" smtClean="0"/>
              <a:t>, etc.</a:t>
            </a:r>
          </a:p>
          <a:p>
            <a:r>
              <a:rPr lang="en-US" dirty="0" smtClean="0"/>
              <a:t>Multipurpose Tool</a:t>
            </a:r>
          </a:p>
          <a:p>
            <a:pPr lvl="1"/>
            <a:r>
              <a:rPr lang="en-US" dirty="0" err="1" smtClean="0"/>
              <a:t>NetworkMiner</a:t>
            </a:r>
            <a:r>
              <a:rPr lang="en-US" dirty="0" smtClean="0"/>
              <a:t> (figure 4-33)</a:t>
            </a:r>
            <a:endParaRPr lang="en-US" dirty="0"/>
          </a:p>
        </p:txBody>
      </p:sp>
    </p:spTree>
    <p:extLst>
      <p:ext uri="{BB962C8B-B14F-4D97-AF65-F5344CB8AC3E}">
        <p14:creationId xmlns:p14="http://schemas.microsoft.com/office/powerpoint/2010/main" val="1563084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34819" name="Rectangle 18"/>
          <p:cNvSpPr txBox="1">
            <a:spLocks noChangeArrowheads="1"/>
          </p:cNvSpPr>
          <p:nvPr/>
        </p:nvSpPr>
        <p:spPr bwMode="auto">
          <a:xfrm>
            <a:off x="163513" y="5686425"/>
            <a:ext cx="85820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4.33  </a:t>
            </a:r>
            <a:r>
              <a:rPr lang="en-IN" sz="1400"/>
              <a:t>NetworkMiner with the “Ann’s Bad AIM” evidence01.pcap loaded.</a:t>
            </a:r>
          </a:p>
        </p:txBody>
      </p:sp>
      <p:pic>
        <p:nvPicPr>
          <p:cNvPr id="34821" name="Picture 5" descr="NetMiner-with-evidence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363" y="512763"/>
            <a:ext cx="6137275" cy="4725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8"/>
          <p:cNvSpPr>
            <a:spLocks noGrp="1" noChangeArrowheads="1"/>
          </p:cNvSpPr>
          <p:nvPr>
            <p:ph type="ctrTitle" idx="4294967295"/>
          </p:nvPr>
        </p:nvSpPr>
        <p:spPr>
          <a:xfrm>
            <a:off x="0" y="6477000"/>
            <a:ext cx="8839200" cy="228600"/>
          </a:xfrm>
        </p:spPr>
        <p:txBody>
          <a:bodyPr/>
          <a:lstStyle/>
          <a:p>
            <a:pPr eaLnBrk="1" hangingPunct="1"/>
            <a:r>
              <a:rPr lang="en-US" sz="600" smtClean="0">
                <a:latin typeface="Verdana" pitchFamily="34" charset="0"/>
              </a:rPr>
              <a:t>From </a:t>
            </a:r>
            <a:r>
              <a:rPr lang="en-US" sz="600" smtClean="0">
                <a:latin typeface="Verdana Italic"/>
              </a:rPr>
              <a:t>Network Forensics</a:t>
            </a:r>
            <a:r>
              <a:rPr lang="en-US" sz="600" i="1" smtClean="0">
                <a:solidFill>
                  <a:schemeClr val="tx1"/>
                </a:solidFill>
                <a:latin typeface="Verdana" pitchFamily="34" charset="0"/>
              </a:rPr>
              <a:t>,</a:t>
            </a:r>
            <a:r>
              <a:rPr lang="en-US" sz="600" smtClean="0">
                <a:solidFill>
                  <a:schemeClr val="tx1"/>
                </a:solidFill>
                <a:latin typeface="Verdana" pitchFamily="34" charset="0"/>
              </a:rPr>
              <a:t> </a:t>
            </a:r>
            <a:r>
              <a:rPr lang="en-US" sz="600" smtClean="0">
                <a:latin typeface="Verdana" pitchFamily="34" charset="0"/>
              </a:rPr>
              <a:t>by Sherri Davidoff and Jonathan Ham  (ISBN: </a:t>
            </a:r>
            <a:r>
              <a:rPr lang="en-US" sz="600" smtClean="0">
                <a:solidFill>
                  <a:schemeClr val="tx1"/>
                </a:solidFill>
                <a:latin typeface="Verdana" pitchFamily="34" charset="0"/>
              </a:rPr>
              <a:t>978-0-13-256471-7</a:t>
            </a:r>
            <a:r>
              <a:rPr lang="en-US" sz="600" smtClean="0">
                <a:latin typeface="Verdana" pitchFamily="34" charset="0"/>
              </a:rPr>
              <a:t>) Copyright © 2012 Pearson Education, Inc. All rights reserved.</a:t>
            </a:r>
          </a:p>
        </p:txBody>
      </p:sp>
      <p:sp>
        <p:nvSpPr>
          <p:cNvPr id="35843" name="Rectangle 18"/>
          <p:cNvSpPr txBox="1">
            <a:spLocks noChangeArrowheads="1"/>
          </p:cNvSpPr>
          <p:nvPr/>
        </p:nvSpPr>
        <p:spPr bwMode="auto">
          <a:xfrm>
            <a:off x="163513" y="5686425"/>
            <a:ext cx="85820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sz="1400" b="1"/>
              <a:t>Figure 4.34  </a:t>
            </a:r>
            <a:r>
              <a:rPr lang="en-IN" sz="1400"/>
              <a:t>NetworkMiner has already extracted recipe.docx.</a:t>
            </a:r>
          </a:p>
        </p:txBody>
      </p:sp>
      <p:pic>
        <p:nvPicPr>
          <p:cNvPr id="35845" name="Picture 5" descr="NetMiner-carving-fi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938" y="981075"/>
            <a:ext cx="6586537" cy="4038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Analysis Techniques</a:t>
            </a:r>
            <a:endParaRPr lang="en-US" dirty="0"/>
          </a:p>
        </p:txBody>
      </p:sp>
      <p:sp>
        <p:nvSpPr>
          <p:cNvPr id="3" name="Content Placeholder 2"/>
          <p:cNvSpPr>
            <a:spLocks noGrp="1"/>
          </p:cNvSpPr>
          <p:nvPr>
            <p:ph sz="quarter" idx="1"/>
          </p:nvPr>
        </p:nvSpPr>
        <p:spPr/>
        <p:txBody>
          <a:bodyPr>
            <a:normAutofit/>
          </a:bodyPr>
          <a:lstStyle/>
          <a:p>
            <a:r>
              <a:rPr lang="en-US" dirty="0" smtClean="0"/>
              <a:t>Protocol identification</a:t>
            </a:r>
          </a:p>
          <a:p>
            <a:pPr lvl="1"/>
            <a:r>
              <a:rPr lang="en-US" dirty="0" smtClean="0"/>
              <a:t>Search for common binary/hex/ASCII values that are typically associated with a specific protocol (p84)</a:t>
            </a:r>
          </a:p>
          <a:p>
            <a:pPr lvl="1"/>
            <a:r>
              <a:rPr lang="en-US" dirty="0" smtClean="0"/>
              <a:t>Leverage information in the encapsulating protocol (p84)</a:t>
            </a:r>
          </a:p>
          <a:p>
            <a:pPr lvl="1"/>
            <a:r>
              <a:rPr lang="en-US" dirty="0" smtClean="0"/>
              <a:t>Leverage the TCP/UDP, many of which are associated with standard default services (p84)</a:t>
            </a:r>
          </a:p>
          <a:p>
            <a:pPr lvl="1"/>
            <a:r>
              <a:rPr lang="en-US" dirty="0" smtClean="0"/>
              <a:t>Analyze the function of the source or destination server (specified by IP address or hostname) (p86)</a:t>
            </a:r>
          </a:p>
          <a:p>
            <a:pPr lvl="1"/>
            <a:r>
              <a:rPr lang="en-US" dirty="0" smtClean="0"/>
              <a:t>Test for the presence of recognizable protocol structures (p89)</a:t>
            </a:r>
            <a:endParaRPr lang="en-US" dirty="0"/>
          </a:p>
        </p:txBody>
      </p:sp>
    </p:spTree>
    <p:extLst>
      <p:ext uri="{BB962C8B-B14F-4D97-AF65-F5344CB8AC3E}">
        <p14:creationId xmlns:p14="http://schemas.microsoft.com/office/powerpoint/2010/main" val="1290212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rtl="0">
              <a:spcBef>
                <a:spcPct val="0"/>
              </a:spcBef>
            </a:pPr>
            <a:r>
              <a:rPr lang="en-US" sz="3200" dirty="0" smtClean="0"/>
              <a:t>Search for common binary/hex/ASCII values</a:t>
            </a:r>
            <a:endParaRPr lang="en-US" dirty="0"/>
          </a:p>
        </p:txBody>
      </p:sp>
      <p:sp>
        <p:nvSpPr>
          <p:cNvPr id="3" name="Content Placeholder 2"/>
          <p:cNvSpPr>
            <a:spLocks noGrp="1"/>
          </p:cNvSpPr>
          <p:nvPr>
            <p:ph sz="quarter" idx="1"/>
          </p:nvPr>
        </p:nvSpPr>
        <p:spPr/>
        <p:txBody>
          <a:bodyPr/>
          <a:lstStyle/>
          <a:p>
            <a:r>
              <a:rPr lang="en-US" dirty="0" smtClean="0"/>
              <a:t>Sequence that marks the beginning of an IPv4 packet = 0x4500</a:t>
            </a:r>
          </a:p>
          <a:p>
            <a:r>
              <a:rPr lang="en-US" dirty="0" err="1" smtClean="0"/>
              <a:t>Tcpdump</a:t>
            </a:r>
            <a:r>
              <a:rPr lang="en-US" dirty="0" smtClean="0"/>
              <a:t> can be used to view information in the </a:t>
            </a:r>
            <a:r>
              <a:rPr lang="en-US" dirty="0" err="1" smtClean="0"/>
              <a:t>capture.pcap</a:t>
            </a:r>
            <a:r>
              <a:rPr lang="en-US" dirty="0" smtClean="0"/>
              <a:t> file</a:t>
            </a:r>
          </a:p>
          <a:p>
            <a:pPr lvl="1"/>
            <a:r>
              <a:rPr lang="en-US" dirty="0" err="1" smtClean="0"/>
              <a:t>Tcpdump</a:t>
            </a:r>
            <a:r>
              <a:rPr lang="en-US" dirty="0" smtClean="0"/>
              <a:t> –</a:t>
            </a:r>
            <a:r>
              <a:rPr lang="en-US" dirty="0" err="1" smtClean="0"/>
              <a:t>nn</a:t>
            </a:r>
            <a:r>
              <a:rPr lang="en-US" dirty="0" smtClean="0"/>
              <a:t> –AX –r </a:t>
            </a:r>
            <a:r>
              <a:rPr lang="en-US" dirty="0" err="1" smtClean="0"/>
              <a:t>evidence_file.pcap</a:t>
            </a:r>
            <a:r>
              <a:rPr lang="en-US" dirty="0" smtClean="0"/>
              <a:t> (p84)</a:t>
            </a:r>
            <a:endParaRPr lang="en-US" dirty="0"/>
          </a:p>
        </p:txBody>
      </p:sp>
    </p:spTree>
    <p:extLst>
      <p:ext uri="{BB962C8B-B14F-4D97-AF65-F5344CB8AC3E}">
        <p14:creationId xmlns:p14="http://schemas.microsoft.com/office/powerpoint/2010/main" val="22738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Analysis Techniques</a:t>
            </a:r>
            <a:endParaRPr lang="en-US" dirty="0"/>
          </a:p>
        </p:txBody>
      </p:sp>
      <p:sp>
        <p:nvSpPr>
          <p:cNvPr id="3" name="Content Placeholder 2"/>
          <p:cNvSpPr>
            <a:spLocks noGrp="1"/>
          </p:cNvSpPr>
          <p:nvPr>
            <p:ph sz="quarter" idx="1"/>
          </p:nvPr>
        </p:nvSpPr>
        <p:spPr/>
        <p:txBody>
          <a:bodyPr/>
          <a:lstStyle/>
          <a:p>
            <a:r>
              <a:rPr lang="en-US" dirty="0" smtClean="0"/>
              <a:t>Protocol decoding</a:t>
            </a:r>
          </a:p>
          <a:p>
            <a:pPr lvl="1"/>
            <a:r>
              <a:rPr lang="en-US" dirty="0" smtClean="0"/>
              <a:t>Leverage publicly available automated decoders and tools</a:t>
            </a:r>
          </a:p>
          <a:p>
            <a:pPr lvl="1"/>
            <a:r>
              <a:rPr lang="en-US" dirty="0" smtClean="0"/>
              <a:t>Refer to publicly available documentation and manually decode the traffic</a:t>
            </a:r>
          </a:p>
          <a:p>
            <a:pPr lvl="1"/>
            <a:r>
              <a:rPr lang="en-US" dirty="0" smtClean="0"/>
              <a:t>Write your own decoder</a:t>
            </a:r>
          </a:p>
          <a:p>
            <a:pPr lvl="1"/>
            <a:r>
              <a:rPr lang="en-US" dirty="0" smtClean="0"/>
              <a:t>Wireshark provides a built-in decoder, on the Analyze menu</a:t>
            </a:r>
            <a:endParaRPr lang="en-US" dirty="0"/>
          </a:p>
        </p:txBody>
      </p:sp>
    </p:spTree>
    <p:extLst>
      <p:ext uri="{BB962C8B-B14F-4D97-AF65-F5344CB8AC3E}">
        <p14:creationId xmlns:p14="http://schemas.microsoft.com/office/powerpoint/2010/main" val="5576434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547</TotalTime>
  <Words>4241</Words>
  <Application>Microsoft Office PowerPoint</Application>
  <PresentationFormat>On-screen Show (4:3)</PresentationFormat>
  <Paragraphs>285</Paragraphs>
  <Slides>67</Slides>
  <Notes>6</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Civic</vt:lpstr>
      <vt:lpstr>Packet Analysis</vt:lpstr>
      <vt:lpstr>Protocol Analysis</vt:lpstr>
      <vt:lpstr>Protocol Analysis (con’t)</vt:lpstr>
      <vt:lpstr>From Network Forensics, by Sherri Davidoff and Jonathan Ham  (ISBN: 978-0-13-256471-7) Copyright © 2012 Pearson Education, Inc. All rights reserved.</vt:lpstr>
      <vt:lpstr>Protocol Analysis (con’t)</vt:lpstr>
      <vt:lpstr>Scenario: Ann’s Bad AIM</vt:lpstr>
      <vt:lpstr>Protocol Analysis Techniques</vt:lpstr>
      <vt:lpstr>Search for common binary/hex/ASCII values</vt:lpstr>
      <vt:lpstr>Protocol Analysis Techniques</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Protocol Analysis Techniques (con’t)</vt:lpstr>
      <vt:lpstr>From Network Forensics, by Sherri Davidoff and Jonathan Ham  (ISBN: 978-0-13-256471-7) Copyright © 2012 Pearson Education, Inc. All rights reserved.</vt:lpstr>
      <vt:lpstr>Packet Analysis</vt:lpstr>
      <vt:lpstr>Packet Analysis (con’t)</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Packet Analysis (con’t)</vt:lpstr>
      <vt:lpstr>Packet Analysis (con’t)</vt:lpstr>
      <vt:lpstr>Packet Analysis (con’t)</vt:lpstr>
      <vt:lpstr>Packet Analysis (con’t)</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Flow Analysis</vt:lpstr>
      <vt:lpstr>Flow Analysis (con’t)</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Flow Analysis (con’t)</vt:lpstr>
      <vt:lpstr>Flow Analysis (con’t)</vt:lpstr>
      <vt:lpstr>Flow Analysis (con’t)</vt:lpstr>
      <vt:lpstr>Flow Analysis (con’t)</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Flow Analysis (con’t)</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Flow Analysis (con’t)</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Flow Analysis (con’t)</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lpstr>Higher-Layer Traffic Analysis</vt:lpstr>
      <vt:lpstr>Hypertext Transfer Protocol (HTTP)</vt:lpstr>
      <vt:lpstr>Hypertext Transfer Protocol (HTTP)</vt:lpstr>
      <vt:lpstr>Dynamic Host Configuration Protocol (DHCP)</vt:lpstr>
      <vt:lpstr>From Network Forensics, by Sherri Davidoff and Jonathan Ham  (ISBN: 978-0-13-256471-7) Copyright © 2012 Pearson Education, Inc. All rights reserved.</vt:lpstr>
      <vt:lpstr>Simple Mail Transfer Protocol (SMTP)</vt:lpstr>
      <vt:lpstr>From Network Forensics, by Sherri Davidoff and Jonathan Ham  (ISBN: 978-0-13-256471-7) Copyright © 2012 Pearson Education, Inc. All rights reserved.</vt:lpstr>
      <vt:lpstr>Simple Mail Transfer Protocol (SMTP)</vt:lpstr>
      <vt:lpstr>Domain Name System (DNS)</vt:lpstr>
      <vt:lpstr>Higher-Layer Analysis Tools</vt:lpstr>
      <vt:lpstr>Higher-Layer Analysis Techniques</vt:lpstr>
      <vt:lpstr>From Network Forensics, by Sherri Davidoff and Jonathan Ham  (ISBN: 978-0-13-256471-7) Copyright © 2012 Pearson Education, Inc. All rights reserved.</vt:lpstr>
      <vt:lpstr>From Network Forensics, by Sherri Davidoff and Jonathan Ham  (ISBN: 978-0-13-256471-7) Copyright © 2012 Pearson Education, Inc. All rights reserved.</vt:lpstr>
    </vt:vector>
  </TitlesOfParts>
  <Company>Southern Utah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Packet Analysis</dc:title>
  <dc:creator>SUU</dc:creator>
  <cp:lastModifiedBy>SUU</cp:lastModifiedBy>
  <cp:revision>28</cp:revision>
  <dcterms:created xsi:type="dcterms:W3CDTF">2012-12-19T19:27:23Z</dcterms:created>
  <dcterms:modified xsi:type="dcterms:W3CDTF">2012-12-31T20:16:41Z</dcterms:modified>
</cp:coreProperties>
</file>